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7" r:id="rId6"/>
    <p:sldId id="269" r:id="rId7"/>
    <p:sldId id="270" r:id="rId8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8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0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66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5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7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13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2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06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2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A4F6-6B1F-4D39-A2D3-7FF413745171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B7112-9113-4AF9-A7F1-BB62FB8FE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8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84;&#1099;&#1088;&#1103;&#1076;&#1086;&#1084;.&#1086;&#1085;&#1083;&#1072;&#1081;&#1085;/" TargetMode="External"/><Relationship Id="rId3" Type="http://schemas.openxmlformats.org/officeDocument/2006/relationships/image" Target="../media/image19.png"/><Relationship Id="rId7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299DD74-9341-4288-B410-DCCEB73DF3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0" r="33835"/>
          <a:stretch/>
        </p:blipFill>
        <p:spPr>
          <a:xfrm>
            <a:off x="0" y="1683092"/>
            <a:ext cx="6858000" cy="3901727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345" y="4448651"/>
            <a:ext cx="5798260" cy="563188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ДЛЯ РУКОВОДСТВА ОБРАЗОВАТЕЛЬНОЙ ОРГАНИЗАЦИИ</a:t>
            </a:r>
            <a:endParaRPr lang="ru-RU" sz="2000" dirty="0"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EA943-D723-4EFD-AE4F-4C6311AE1B10}"/>
              </a:ext>
            </a:extLst>
          </p:cNvPr>
          <p:cNvSpPr txBox="1"/>
          <p:nvPr/>
        </p:nvSpPr>
        <p:spPr>
          <a:xfrm>
            <a:off x="417345" y="2514686"/>
            <a:ext cx="602331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И ПРОТИВОДЕЙСТВИЕ БУЛЛИНГУ</a:t>
            </a:r>
            <a:endParaRPr lang="ru-RU" sz="3200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4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50DB60-D836-4A79-B957-E9CAFF14E3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817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184" y="471600"/>
            <a:ext cx="5955632" cy="1009959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НЕ ДОПУСТИТЬ СИТУАЦИИ БУЛЛИНГА?</a:t>
            </a:r>
            <a:endParaRPr lang="ru-RU" sz="28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BFC804-6EF0-4270-A86A-7177BAB111D0}"/>
              </a:ext>
            </a:extLst>
          </p:cNvPr>
          <p:cNvSpPr txBox="1"/>
          <p:nvPr/>
        </p:nvSpPr>
        <p:spPr>
          <a:xfrm>
            <a:off x="3075972" y="5849079"/>
            <a:ext cx="35768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Установить четкие правила, противодействующие </a:t>
            </a:r>
            <a:r>
              <a:rPr lang="ru-RU" sz="2000" dirty="0" err="1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буллингу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внедрив политику «нулевой терпимости».</a:t>
            </a:r>
          </a:p>
          <a:p>
            <a:pPr algn="just"/>
            <a:r>
              <a:rPr lang="ru-RU" sz="2000" dirty="0"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Можно 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«</a:t>
            </a:r>
            <a:r>
              <a:rPr lang="ru-RU" sz="2000" dirty="0" err="1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Антибуллинговую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хартию».</a:t>
            </a:r>
            <a:endParaRPr lang="ru-RU" sz="2000" dirty="0">
              <a:latin typeface="Gill Sans Nova Light" panose="020B03020201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B8385E-F553-4CA4-854F-433532E3E22A}"/>
              </a:ext>
            </a:extLst>
          </p:cNvPr>
          <p:cNvSpPr txBox="1"/>
          <p:nvPr/>
        </p:nvSpPr>
        <p:spPr>
          <a:xfrm>
            <a:off x="275306" y="2288825"/>
            <a:ext cx="35768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Осуществлять комплексную системную работу по профилактике </a:t>
            </a:r>
            <a:r>
              <a:rPr lang="ru-RU" sz="2000" dirty="0" err="1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буллинга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 том числе можно использовать принципы неформального образования.</a:t>
            </a:r>
            <a:endParaRPr lang="ru-RU" sz="2000" dirty="0">
              <a:latin typeface="Gill Sans Nova Light" panose="020B0302020104020203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7F22845-7ABA-422B-BBE5-C8D2510FF2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25000"/>
          </a:blip>
          <a:srcRect r="1840"/>
          <a:stretch/>
        </p:blipFill>
        <p:spPr>
          <a:xfrm>
            <a:off x="587597" y="5871028"/>
            <a:ext cx="1692536" cy="172426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E56D20F-AF13-488D-8E05-1D8FDB37F147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</a:blip>
          <a:stretch>
            <a:fillRect/>
          </a:stretch>
        </p:blipFill>
        <p:spPr>
          <a:xfrm>
            <a:off x="4682550" y="2625316"/>
            <a:ext cx="1724266" cy="1759100"/>
          </a:xfrm>
          <a:prstGeom prst="rect">
            <a:avLst/>
          </a:prstGeom>
        </p:spPr>
      </p:pic>
      <p:pic>
        <p:nvPicPr>
          <p:cNvPr id="16" name="Рисунок 15" descr="Линия со стрелкой: небольшой изгиб контур">
            <a:extLst>
              <a:ext uri="{FF2B5EF4-FFF2-40B4-BE49-F238E27FC236}">
                <a16:creationId xmlns:a16="http://schemas.microsoft.com/office/drawing/2014/main" id="{7F4EE675-80E0-4644-B5A6-A0487250D5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4912" y="3690462"/>
            <a:ext cx="914400" cy="914400"/>
          </a:xfrm>
          <a:prstGeom prst="rect">
            <a:avLst/>
          </a:prstGeom>
        </p:spPr>
      </p:pic>
      <p:pic>
        <p:nvPicPr>
          <p:cNvPr id="17" name="Рисунок 16" descr="Линия со стрелкой: небольшой изгиб контур">
            <a:extLst>
              <a:ext uri="{FF2B5EF4-FFF2-40B4-BE49-F238E27FC236}">
                <a16:creationId xmlns:a16="http://schemas.microsoft.com/office/drawing/2014/main" id="{112A1A58-9AE3-4B48-827F-D38DDA97C0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2376339" y="668089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8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135642-BB56-4EFA-8936-1BD02956BE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46998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472322"/>
            <a:ext cx="6151832" cy="781743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ru-RU" sz="28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БУЛЛИНГА</a:t>
            </a:r>
          </a:p>
          <a:p>
            <a:pPr>
              <a:lnSpc>
                <a:spcPct val="107000"/>
              </a:lnSpc>
              <a:spcAft>
                <a:spcPts val="450"/>
              </a:spcAft>
            </a:pPr>
            <a:endParaRPr lang="ru-RU" sz="24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1813" algn="just">
              <a:spcBef>
                <a:spcPts val="1200"/>
              </a:spcBef>
            </a:pPr>
            <a:r>
              <a:rPr lang="ru-RU" sz="2200" i="0" dirty="0">
                <a:effectLst/>
                <a:latin typeface="Gill Sans Nova Light" panose="020B0302020104020203" pitchFamily="34" charset="0"/>
              </a:rPr>
              <a:t>Систематическое обучение сотрудников по профилактике </a:t>
            </a:r>
            <a:r>
              <a:rPr lang="ru-RU" sz="2200" i="0" dirty="0" err="1">
                <a:effectLst/>
                <a:latin typeface="Gill Sans Nova Light" panose="020B0302020104020203" pitchFamily="34" charset="0"/>
              </a:rPr>
              <a:t>буллинга</a:t>
            </a:r>
            <a:r>
              <a:rPr lang="ru-RU" sz="2200" i="0" dirty="0">
                <a:effectLst/>
                <a:latin typeface="Gill Sans Nova Light" panose="020B0302020104020203" pitchFamily="34" charset="0"/>
              </a:rPr>
              <a:t>. </a:t>
            </a:r>
            <a:r>
              <a:rPr lang="ru-RU" sz="2200" b="0" i="0" dirty="0">
                <a:effectLst/>
                <a:latin typeface="Gill Sans Nova Light" panose="020B0302020104020203" pitchFamily="34" charset="0"/>
              </a:rPr>
              <a:t>Специалисты должны быть осведомлены о признаках и последствиях </a:t>
            </a:r>
            <a:r>
              <a:rPr lang="ru-RU" sz="2200" b="0" i="0" dirty="0" err="1">
                <a:effectLst/>
                <a:latin typeface="Gill Sans Nova Light" panose="020B0302020104020203" pitchFamily="34" charset="0"/>
              </a:rPr>
              <a:t>буллинга</a:t>
            </a:r>
            <a:r>
              <a:rPr lang="ru-RU" sz="2200" b="0" i="0" dirty="0">
                <a:effectLst/>
                <a:latin typeface="Gill Sans Nova Light" panose="020B0302020104020203" pitchFamily="34" charset="0"/>
              </a:rPr>
              <a:t>, а также готовы к эффективному реагированию и предотвращению подобных ситуаций.</a:t>
            </a:r>
          </a:p>
          <a:p>
            <a:pPr marL="531813" algn="just">
              <a:spcBef>
                <a:spcPts val="1200"/>
              </a:spcBef>
            </a:pPr>
            <a:r>
              <a:rPr lang="ru-RU" sz="2200" b="0" i="0" dirty="0">
                <a:effectLst/>
                <a:latin typeface="Gill Sans Nova Light" panose="020B0302020104020203" pitchFamily="34" charset="0"/>
              </a:rPr>
              <a:t>Информирование родителей о методах выявления, последствиях и способах реагирования на </a:t>
            </a:r>
            <a:r>
              <a:rPr lang="ru-RU" sz="2200" b="0" i="0" dirty="0" err="1">
                <a:effectLst/>
                <a:latin typeface="Gill Sans Nova Light" panose="020B0302020104020203" pitchFamily="34" charset="0"/>
              </a:rPr>
              <a:t>буллинг</a:t>
            </a:r>
            <a:r>
              <a:rPr lang="ru-RU" sz="2200" b="0" i="0" dirty="0">
                <a:effectLst/>
                <a:latin typeface="Gill Sans Nova Light" panose="020B0302020104020203" pitchFamily="34" charset="0"/>
              </a:rPr>
              <a:t>. Это может осуществляться через распространение информационных материалов в социальных сетях и мессенджерах.</a:t>
            </a:r>
          </a:p>
          <a:p>
            <a:pPr marL="531813" algn="just">
              <a:spcBef>
                <a:spcPts val="1200"/>
              </a:spcBef>
            </a:pPr>
            <a:r>
              <a:rPr lang="ru-RU" sz="2200" b="0" i="0" dirty="0">
                <a:effectLst/>
                <a:latin typeface="Gill Sans Nova Light" panose="020B0302020104020203" pitchFamily="34" charset="0"/>
              </a:rPr>
              <a:t>Развитие службы психологической помощи в учреждении, включая повышение осведомленности участников образовательного процесса о возможности получения бесплатных психологических консультаций.</a:t>
            </a:r>
          </a:p>
          <a:p>
            <a:pPr marL="531813" algn="just">
              <a:spcBef>
                <a:spcPts val="1200"/>
              </a:spcBef>
            </a:pPr>
            <a:r>
              <a:rPr lang="ru-RU" sz="2200" b="0" i="0" dirty="0">
                <a:effectLst/>
                <a:latin typeface="Gill Sans Nova Light" panose="020B0302020104020203" pitchFamily="34" charset="0"/>
              </a:rPr>
              <a:t>Отслеживание и реагирование на сигналы о возможных случаях </a:t>
            </a:r>
            <a:r>
              <a:rPr lang="ru-RU" sz="2200" b="0" i="0" dirty="0" err="1">
                <a:effectLst/>
                <a:latin typeface="Gill Sans Nova Light" panose="020B0302020104020203" pitchFamily="34" charset="0"/>
              </a:rPr>
              <a:t>буллинга</a:t>
            </a:r>
            <a:r>
              <a:rPr lang="ru-RU" sz="2200" b="0" i="0" dirty="0">
                <a:effectLst/>
                <a:latin typeface="Gill Sans Nova Light" panose="020B0302020104020203" pitchFamily="34" charset="0"/>
              </a:rPr>
              <a:t>.</a:t>
            </a:r>
          </a:p>
        </p:txBody>
      </p:sp>
      <p:pic>
        <p:nvPicPr>
          <p:cNvPr id="4" name="Рисунок 3" descr="Значок 1 контур">
            <a:extLst>
              <a:ext uri="{FF2B5EF4-FFF2-40B4-BE49-F238E27FC236}">
                <a16:creationId xmlns:a16="http://schemas.microsoft.com/office/drawing/2014/main" id="{00E5D344-9073-4FE3-A3A9-F5BAB5A02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282" y="1599407"/>
            <a:ext cx="685800" cy="685800"/>
          </a:xfrm>
          <a:prstGeom prst="rect">
            <a:avLst/>
          </a:prstGeom>
        </p:spPr>
      </p:pic>
      <p:pic>
        <p:nvPicPr>
          <p:cNvPr id="6" name="Рисунок 5" descr="Значок со сплошной заливкой">
            <a:extLst>
              <a:ext uri="{FF2B5EF4-FFF2-40B4-BE49-F238E27FC236}">
                <a16:creationId xmlns:a16="http://schemas.microsoft.com/office/drawing/2014/main" id="{062FB37F-931C-4EB5-AE2A-7E08B76032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2178" y="3560939"/>
            <a:ext cx="685800" cy="685800"/>
          </a:xfrm>
          <a:prstGeom prst="rect">
            <a:avLst/>
          </a:prstGeom>
        </p:spPr>
      </p:pic>
      <p:pic>
        <p:nvPicPr>
          <p:cNvPr id="7" name="Рисунок 6" descr="Значок 3 контур">
            <a:extLst>
              <a:ext uri="{FF2B5EF4-FFF2-40B4-BE49-F238E27FC236}">
                <a16:creationId xmlns:a16="http://schemas.microsoft.com/office/drawing/2014/main" id="{266A44AF-123C-4E24-A088-4753C26D72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9282" y="5522471"/>
            <a:ext cx="685800" cy="685800"/>
          </a:xfrm>
          <a:prstGeom prst="rect">
            <a:avLst/>
          </a:prstGeom>
        </p:spPr>
      </p:pic>
      <p:pic>
        <p:nvPicPr>
          <p:cNvPr id="8" name="Рисунок 7" descr="Значок 4 со сплошной заливкой">
            <a:extLst>
              <a:ext uri="{FF2B5EF4-FFF2-40B4-BE49-F238E27FC236}">
                <a16:creationId xmlns:a16="http://schemas.microsoft.com/office/drawing/2014/main" id="{1FC47E87-4C97-4B8A-B26E-E7C500A792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2178" y="7484003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0B30B9-8886-4A31-BA54-EA28DA462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817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472321"/>
            <a:ext cx="6151832" cy="903743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ДЕЙСТВИЯ ПРИ БУЛЛИНГЕ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  <a:p>
            <a:pPr marL="534988" algn="just"/>
            <a:r>
              <a:rPr lang="ru-RU" sz="2400" b="0" i="0" dirty="0">
                <a:effectLst/>
                <a:latin typeface="Gill Sans Nova Light" panose="020B0302020104020203" pitchFamily="34" charset="0"/>
              </a:rPr>
              <a:t>Немедленно предпринять действия, чтобы избежать ухудшения ситуации. Необходимо проинформировать о происходящем должностных лиц образовательного учреждения, чтобы они могли контролировать ситуацию.</a:t>
            </a:r>
          </a:p>
          <a:p>
            <a:pPr marL="534988" algn="just"/>
            <a:endParaRPr lang="ru-RU" sz="2400" b="0" i="0" dirty="0">
              <a:effectLst/>
              <a:latin typeface="Gill Sans Nova Light" panose="020B0302020104020203" pitchFamily="34" charset="0"/>
            </a:endParaRPr>
          </a:p>
          <a:p>
            <a:pPr marL="534988" algn="just"/>
            <a:r>
              <a:rPr lang="ru-RU" sz="2400" b="0" i="0" dirty="0">
                <a:effectLst/>
                <a:latin typeface="Gill Sans Nova Light" panose="020B0302020104020203" pitchFamily="34" charset="0"/>
              </a:rPr>
              <a:t>Сообщить родительскому сообществу о произошедшем, включив их в работу по профилактике.</a:t>
            </a:r>
          </a:p>
          <a:p>
            <a:pPr marL="534988" algn="just"/>
            <a:endParaRPr lang="ru-RU" sz="2400" b="0" i="0" dirty="0">
              <a:effectLst/>
              <a:latin typeface="Gill Sans Nova Light" panose="020B0302020104020203" pitchFamily="34" charset="0"/>
            </a:endParaRPr>
          </a:p>
          <a:p>
            <a:pPr marL="534988" algn="just"/>
            <a:r>
              <a:rPr lang="ru-RU" sz="2400" b="0" i="0" dirty="0">
                <a:effectLst/>
                <a:latin typeface="Gill Sans Nova Light" panose="020B0302020104020203" pitchFamily="34" charset="0"/>
              </a:rPr>
              <a:t>Предоставить социально-педагогическую и психологическую поддержку всем участникам 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буллинга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, включая жертву, свидетелей и агрессора. Поддержка может быть оказана через индивидуальные и групповые консультации.</a:t>
            </a:r>
          </a:p>
        </p:txBody>
      </p:sp>
      <p:pic>
        <p:nvPicPr>
          <p:cNvPr id="5" name="Рисунок 4" descr="Значок 1 контур">
            <a:extLst>
              <a:ext uri="{FF2B5EF4-FFF2-40B4-BE49-F238E27FC236}">
                <a16:creationId xmlns:a16="http://schemas.microsoft.com/office/drawing/2014/main" id="{2858593F-152A-48A0-BC93-F659D4C9B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1534" y="2289546"/>
            <a:ext cx="685800" cy="685800"/>
          </a:xfrm>
          <a:prstGeom prst="rect">
            <a:avLst/>
          </a:prstGeom>
        </p:spPr>
      </p:pic>
      <p:pic>
        <p:nvPicPr>
          <p:cNvPr id="6" name="Рисунок 5" descr="Значок со сплошной заливкой">
            <a:extLst>
              <a:ext uri="{FF2B5EF4-FFF2-40B4-BE49-F238E27FC236}">
                <a16:creationId xmlns:a16="http://schemas.microsoft.com/office/drawing/2014/main" id="{9B198DA6-A763-4E49-892B-275585E039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1202" y="4760529"/>
            <a:ext cx="685800" cy="685800"/>
          </a:xfrm>
          <a:prstGeom prst="rect">
            <a:avLst/>
          </a:prstGeom>
        </p:spPr>
      </p:pic>
      <p:pic>
        <p:nvPicPr>
          <p:cNvPr id="7" name="Рисунок 6" descr="Значок 3 контур">
            <a:extLst>
              <a:ext uri="{FF2B5EF4-FFF2-40B4-BE49-F238E27FC236}">
                <a16:creationId xmlns:a16="http://schemas.microsoft.com/office/drawing/2014/main" id="{AB946E24-58F0-4686-AB61-0F0B896355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1202" y="631711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0B30B9-8886-4A31-BA54-EA28DA462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817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472321"/>
            <a:ext cx="6151832" cy="903743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ДЕЙСТВИЯ ПРИ БУЛЛИНГЕ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  <a:p>
            <a:pPr marL="534988" algn="just"/>
            <a:r>
              <a:rPr lang="ru-RU" sz="2400" b="0" i="0" dirty="0">
                <a:effectLst/>
                <a:latin typeface="Gill Sans Nova Light" panose="020B0302020104020203" pitchFamily="34" charset="0"/>
              </a:rPr>
              <a:t>При необходимости, для анализа и разрешения ситуации, следует привлечь специалистов из сторонних организаций, таких как психологи или медиаторы.</a:t>
            </a:r>
          </a:p>
          <a:p>
            <a:pPr marL="534988" algn="just"/>
            <a:endParaRPr lang="ru-RU" sz="2400" b="0" i="0" dirty="0">
              <a:effectLst/>
              <a:latin typeface="Gill Sans Nova Light" panose="020B0302020104020203" pitchFamily="34" charset="0"/>
            </a:endParaRPr>
          </a:p>
          <a:p>
            <a:pPr marL="534988" algn="just"/>
            <a:endParaRPr lang="ru-RU" sz="2400" b="0" i="0" dirty="0">
              <a:effectLst/>
              <a:latin typeface="Gill Sans Nova Light" panose="020B0302020104020203" pitchFamily="34" charset="0"/>
            </a:endParaRPr>
          </a:p>
          <a:p>
            <a:pPr marL="534988" algn="just"/>
            <a:r>
              <a:rPr lang="ru-RU" sz="2400" b="0" i="0" dirty="0">
                <a:effectLst/>
                <a:latin typeface="Gill Sans Nova Light" panose="020B0302020104020203" pitchFamily="34" charset="0"/>
              </a:rPr>
              <a:t>Проанализировать причины 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буллинга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и принять меры для их устранения и предотвращения подобных ситуаций в будущем.</a:t>
            </a:r>
          </a:p>
        </p:txBody>
      </p:sp>
      <p:pic>
        <p:nvPicPr>
          <p:cNvPr id="5" name="Рисунок 4" descr="Значок 4 со сплошной заливкой">
            <a:extLst>
              <a:ext uri="{FF2B5EF4-FFF2-40B4-BE49-F238E27FC236}">
                <a16:creationId xmlns:a16="http://schemas.microsoft.com/office/drawing/2014/main" id="{60FBA5F0-386E-46CE-B48A-01863E45C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178" y="2859736"/>
            <a:ext cx="685800" cy="685800"/>
          </a:xfrm>
          <a:prstGeom prst="rect">
            <a:avLst/>
          </a:prstGeom>
        </p:spPr>
      </p:pic>
      <p:pic>
        <p:nvPicPr>
          <p:cNvPr id="6" name="Рисунок 5" descr="Значок 5 контур">
            <a:extLst>
              <a:ext uri="{FF2B5EF4-FFF2-40B4-BE49-F238E27FC236}">
                <a16:creationId xmlns:a16="http://schemas.microsoft.com/office/drawing/2014/main" id="{63182923-F4D8-4B58-AD04-9A2E6CB284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2178" y="5129172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0B30B9-8886-4A31-BA54-EA28DA462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817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472321"/>
            <a:ext cx="6151832" cy="903743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ВОЗМОЖНЫЕ ОШИБКИ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  <a:p>
            <a:pPr marL="627063" algn="just">
              <a:lnSpc>
                <a:spcPct val="100000"/>
              </a:lnSpc>
              <a:spcBef>
                <a:spcPts val="1200"/>
              </a:spcBef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Скрытие фактов </a:t>
            </a:r>
            <a:r>
              <a:rPr lang="ru-RU" sz="2400" b="1" i="0" dirty="0" err="1">
                <a:effectLst/>
                <a:latin typeface="Gill Sans Nova Light" panose="020B0302020104020203" pitchFamily="34" charset="0"/>
              </a:rPr>
              <a:t>буллинга</a:t>
            </a:r>
            <a:r>
              <a:rPr lang="ru-RU" sz="2400" b="1" i="0" dirty="0">
                <a:effectLst/>
                <a:latin typeface="Gill Sans Nova Light" panose="020B0302020104020203" pitchFamily="34" charset="0"/>
              </a:rPr>
              <a:t>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в образовательной организации.</a:t>
            </a:r>
          </a:p>
          <a:p>
            <a:pPr marL="627063" algn="just">
              <a:lnSpc>
                <a:spcPct val="100000"/>
              </a:lnSpc>
              <a:spcBef>
                <a:spcPts val="1200"/>
              </a:spcBef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Несвоевременная реакция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на ситуацию 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буллинга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, что может привести к ухудшению ситуации.</a:t>
            </a:r>
          </a:p>
          <a:p>
            <a:pPr marL="627063" algn="just">
              <a:lnSpc>
                <a:spcPct val="100000"/>
              </a:lnSpc>
              <a:spcBef>
                <a:spcPts val="1200"/>
              </a:spcBef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Поверхностное отношение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к ситуации 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буллинга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и обесценивание чувств всех участников.</a:t>
            </a:r>
          </a:p>
          <a:p>
            <a:pPr marL="627063" algn="just">
              <a:lnSpc>
                <a:spcPct val="100000"/>
              </a:lnSpc>
              <a:spcBef>
                <a:spcPts val="1200"/>
              </a:spcBef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Избегание коммуникации с родителями и учениками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, игнорирование их жалоб и претензий.</a:t>
            </a:r>
          </a:p>
          <a:p>
            <a:pPr marL="627063" algn="just">
              <a:lnSpc>
                <a:spcPct val="100000"/>
              </a:lnSpc>
              <a:spcBef>
                <a:spcPts val="1200"/>
              </a:spcBef>
            </a:pPr>
            <a:r>
              <a:rPr lang="ru-RU" sz="2400" b="1" i="0" dirty="0">
                <a:effectLst/>
                <a:latin typeface="Gill Sans Nova Light" panose="020B0302020104020203" pitchFamily="34" charset="0"/>
              </a:rPr>
              <a:t>Игнорирование серьезности ситуации 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и </a:t>
            </a:r>
            <a:r>
              <a:rPr lang="ru-RU" sz="2400" b="0" i="0" dirty="0" err="1">
                <a:effectLst/>
                <a:latin typeface="Gill Sans Nova Light" panose="020B0302020104020203" pitchFamily="34" charset="0"/>
              </a:rPr>
              <a:t>приоритизация</a:t>
            </a:r>
            <a:r>
              <a:rPr lang="ru-RU" sz="2400" b="0" i="0" dirty="0">
                <a:effectLst/>
                <a:latin typeface="Gill Sans Nova Light" panose="020B0302020104020203" pitchFamily="34" charset="0"/>
              </a:rPr>
              <a:t> имиджа образовательной организации.</a:t>
            </a:r>
          </a:p>
        </p:txBody>
      </p:sp>
      <p:pic>
        <p:nvPicPr>
          <p:cNvPr id="5" name="Рисунок 4" descr="Закрыть со сплошной заливкой">
            <a:extLst>
              <a:ext uri="{FF2B5EF4-FFF2-40B4-BE49-F238E27FC236}">
                <a16:creationId xmlns:a16="http://schemas.microsoft.com/office/drawing/2014/main" id="{66AE0643-BAEB-4560-A222-DCF5D3816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664" y="2416627"/>
            <a:ext cx="540000" cy="540000"/>
          </a:xfrm>
          <a:prstGeom prst="rect">
            <a:avLst/>
          </a:prstGeom>
        </p:spPr>
      </p:pic>
      <p:pic>
        <p:nvPicPr>
          <p:cNvPr id="6" name="Рисунок 5" descr="Закрыть со сплошной заливкой">
            <a:extLst>
              <a:ext uri="{FF2B5EF4-FFF2-40B4-BE49-F238E27FC236}">
                <a16:creationId xmlns:a16="http://schemas.microsoft.com/office/drawing/2014/main" id="{A8603957-F5F8-40EC-AD01-BCDB960B1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664" y="3548742"/>
            <a:ext cx="540000" cy="540000"/>
          </a:xfrm>
          <a:prstGeom prst="rect">
            <a:avLst/>
          </a:prstGeom>
        </p:spPr>
      </p:pic>
      <p:pic>
        <p:nvPicPr>
          <p:cNvPr id="7" name="Рисунок 6" descr="Закрыть со сплошной заливкой">
            <a:extLst>
              <a:ext uri="{FF2B5EF4-FFF2-40B4-BE49-F238E27FC236}">
                <a16:creationId xmlns:a16="http://schemas.microsoft.com/office/drawing/2014/main" id="{9F6FB16A-6C11-403F-880E-B0B4E455C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663" y="4795318"/>
            <a:ext cx="540000" cy="540000"/>
          </a:xfrm>
          <a:prstGeom prst="rect">
            <a:avLst/>
          </a:prstGeom>
        </p:spPr>
      </p:pic>
      <p:pic>
        <p:nvPicPr>
          <p:cNvPr id="8" name="Рисунок 7" descr="Закрыть со сплошной заливкой">
            <a:extLst>
              <a:ext uri="{FF2B5EF4-FFF2-40B4-BE49-F238E27FC236}">
                <a16:creationId xmlns:a16="http://schemas.microsoft.com/office/drawing/2014/main" id="{B7F1710C-07FE-4BE9-8932-ACE5F8EA5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287" y="6041894"/>
            <a:ext cx="540000" cy="540000"/>
          </a:xfrm>
          <a:prstGeom prst="rect">
            <a:avLst/>
          </a:prstGeom>
        </p:spPr>
      </p:pic>
      <p:pic>
        <p:nvPicPr>
          <p:cNvPr id="9" name="Рисунок 8" descr="Закрыть со сплошной заливкой">
            <a:extLst>
              <a:ext uri="{FF2B5EF4-FFF2-40B4-BE49-F238E27FC236}">
                <a16:creationId xmlns:a16="http://schemas.microsoft.com/office/drawing/2014/main" id="{B171BB43-CF76-4903-9710-2F6C74A2D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287" y="717400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2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0B30B9-8886-4A31-BA54-EA28DA462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t="11798" r="22745"/>
          <a:stretch/>
        </p:blipFill>
        <p:spPr>
          <a:xfrm>
            <a:off x="0" y="0"/>
            <a:ext cx="6858000" cy="1817225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10" name="Рисунок 9" descr="Телефонная трубка со сплошной заливкой">
            <a:extLst>
              <a:ext uri="{FF2B5EF4-FFF2-40B4-BE49-F238E27FC236}">
                <a16:creationId xmlns:a16="http://schemas.microsoft.com/office/drawing/2014/main" id="{A8262072-3E27-4438-9E19-D3DEED990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218" y="3958045"/>
            <a:ext cx="914400" cy="914400"/>
          </a:xfrm>
          <a:prstGeom prst="rect">
            <a:avLst/>
          </a:prstGeom>
        </p:spPr>
      </p:pic>
      <p:pic>
        <p:nvPicPr>
          <p:cNvPr id="14" name="Рисунок 13" descr="Земля со сплошной заливкой">
            <a:extLst>
              <a:ext uri="{FF2B5EF4-FFF2-40B4-BE49-F238E27FC236}">
                <a16:creationId xmlns:a16="http://schemas.microsoft.com/office/drawing/2014/main" id="{DA97EF53-87A5-4AE0-B1B5-24E30B8CF0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553" y="2430435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E5A7A2-CC51-4CF0-92BE-8F05611DCF30}"/>
              </a:ext>
            </a:extLst>
          </p:cNvPr>
          <p:cNvSpPr txBox="1"/>
          <p:nvPr/>
        </p:nvSpPr>
        <p:spPr>
          <a:xfrm>
            <a:off x="1351618" y="2067643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394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25</cp:revision>
  <dcterms:created xsi:type="dcterms:W3CDTF">2024-03-26T12:31:25Z</dcterms:created>
  <dcterms:modified xsi:type="dcterms:W3CDTF">2024-03-27T07:58:49Z</dcterms:modified>
</cp:coreProperties>
</file>