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1" r:id="rId3"/>
    <p:sldId id="272" r:id="rId4"/>
    <p:sldId id="273" r:id="rId5"/>
    <p:sldId id="270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7D"/>
    <a:srgbClr val="FF9F9F"/>
    <a:srgbClr val="FF5050"/>
    <a:srgbClr val="FF7C80"/>
    <a:srgbClr val="E5EBF7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hyperlink" Target="https://&#1084;&#1099;&#1088;&#1103;&#1076;&#1086;&#1084;.&#1086;&#1085;&#1083;&#1072;&#1081;&#1085;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42035" y="215537"/>
            <a:ext cx="5910942" cy="3035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ДЕЛАТЬ, ЕСЛИ ВЫ СТОЛКНУЛИСЬ С СУИЦИДАЛЬНЫМИ НАМЕРЕНИЯМИ ОБУЧАЮЩЕГОСЯ?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Значок 1 со сплошной заливкой">
            <a:extLst>
              <a:ext uri="{FF2B5EF4-FFF2-40B4-BE49-F238E27FC236}">
                <a16:creationId xmlns:a16="http://schemas.microsoft.com/office/drawing/2014/main" id="{23A041F7-605F-4C75-AAAB-8EF2069B5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035" y="3657600"/>
            <a:ext cx="1318162" cy="131816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0963808-8203-49EC-8AA3-8FEED8B34AFC}"/>
              </a:ext>
            </a:extLst>
          </p:cNvPr>
          <p:cNvSpPr txBox="1"/>
          <p:nvPr/>
        </p:nvSpPr>
        <p:spPr>
          <a:xfrm>
            <a:off x="1733797" y="3925669"/>
            <a:ext cx="48821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effectLst/>
                <a:latin typeface="Gill Sans Nova" panose="020B0602020104020203" pitchFamily="34" charset="0"/>
              </a:rPr>
              <a:t>Оцените степень действительности суицидальных намерений </a:t>
            </a:r>
            <a:endParaRPr lang="ru-RU" sz="2400" dirty="0">
              <a:latin typeface="Gill Sans Nova" panose="020B06020201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649659-4E80-46A5-B018-68352FD905F0}"/>
              </a:ext>
            </a:extLst>
          </p:cNvPr>
          <p:cNvSpPr txBox="1"/>
          <p:nvPr/>
        </p:nvSpPr>
        <p:spPr>
          <a:xfrm>
            <a:off x="288831" y="5358348"/>
            <a:ext cx="632713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effectLst/>
                <a:latin typeface="Gill Sans Nova Light" panose="020B0302020104020203" pitchFamily="34" charset="0"/>
              </a:rPr>
              <a:t>	Вступите в разговор с обучающимся, соберите дополнительную информацию о потенциальном 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суициденте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. Если угроза была однократной, прозвучала в состоянии обиды или гнева, то она не считается действительной, но стоит проявить больше внимания к обучающемуся. </a:t>
            </a:r>
            <a:endParaRPr lang="ru-RU" sz="2400" dirty="0"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0963808-8203-49EC-8AA3-8FEED8B34AFC}"/>
              </a:ext>
            </a:extLst>
          </p:cNvPr>
          <p:cNvSpPr txBox="1"/>
          <p:nvPr/>
        </p:nvSpPr>
        <p:spPr>
          <a:xfrm>
            <a:off x="1787237" y="369462"/>
            <a:ext cx="488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Gill Sans Nova" panose="020B0602020104020203" pitchFamily="34" charset="0"/>
              </a:rPr>
              <a:t>Отложенная угроза</a:t>
            </a:r>
          </a:p>
        </p:txBody>
      </p:sp>
      <p:pic>
        <p:nvPicPr>
          <p:cNvPr id="13" name="Рисунок 12" descr="Значок контур">
            <a:extLst>
              <a:ext uri="{FF2B5EF4-FFF2-40B4-BE49-F238E27FC236}">
                <a16:creationId xmlns:a16="http://schemas.microsoft.com/office/drawing/2014/main" id="{768849F8-D3C6-435E-A6CA-E229E6537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698" y="172047"/>
            <a:ext cx="1318162" cy="131816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E47C8B4-B437-4321-8C2C-7A78D2C00D53}"/>
              </a:ext>
            </a:extLst>
          </p:cNvPr>
          <p:cNvSpPr txBox="1"/>
          <p:nvPr/>
        </p:nvSpPr>
        <p:spPr>
          <a:xfrm>
            <a:off x="2328975" y="934215"/>
            <a:ext cx="4340430" cy="1860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обучающийся упоминает о депрессии или нежелании жить, однако подобные мысли непостоянны: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нет детальных планов;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нет ярко выраженного риска и непосредственной опасности.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A4CF53-A0C3-485C-B732-1149BA1BEC80}"/>
              </a:ext>
            </a:extLst>
          </p:cNvPr>
          <p:cNvSpPr txBox="1"/>
          <p:nvPr/>
        </p:nvSpPr>
        <p:spPr>
          <a:xfrm>
            <a:off x="188595" y="2897364"/>
            <a:ext cx="648081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3050" algn="just">
              <a:buFont typeface="+mj-lt"/>
              <a:buAutoNum type="arabicPeriod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Оцените серьезность суицидальных намерений: проведите разговор и соберите дополнительную информацию о потенциальном </a:t>
            </a:r>
            <a:r>
              <a:rPr lang="ru-RU" b="0" i="0" dirty="0" err="1">
                <a:effectLst/>
                <a:latin typeface="Gill Sans Nova Light" panose="020B0302020104020203" pitchFamily="34" charset="0"/>
              </a:rPr>
              <a:t>суициденте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.</a:t>
            </a:r>
          </a:p>
          <a:p>
            <a:pPr indent="273050" algn="just">
              <a:buFont typeface="+mj-lt"/>
              <a:buAutoNum type="arabicPeriod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Внимательно следите за психоэмоциональным состоянием обучающегося в течение нескольких недель.</a:t>
            </a:r>
          </a:p>
          <a:p>
            <a:pPr indent="273050" algn="just">
              <a:buFont typeface="+mj-lt"/>
              <a:buAutoNum type="arabicPeriod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Предложите обучающемуся контакты специалистов, которые могут помочь ему решить проблемы, и помогите с обращением в службу консультирования.</a:t>
            </a:r>
          </a:p>
          <a:p>
            <a:pPr indent="273050" algn="just">
              <a:buFont typeface="+mj-lt"/>
              <a:buAutoNum type="arabicPeriod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Немедленно сообщите администрации образовательной организации, другим педагогам и штатному психологу о возникшей ситуации.</a:t>
            </a:r>
          </a:p>
          <a:p>
            <a:pPr indent="273050" algn="just">
              <a:buFont typeface="+mj-lt"/>
              <a:buAutoNum type="arabicPeriod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Вместе с обучающимся определите, к кому он может обратиться, если почувствует себя небезопасно или у него снова появятся суицидальные мысли.</a:t>
            </a:r>
          </a:p>
          <a:p>
            <a:pPr indent="273050" algn="just">
              <a:buFont typeface="+mj-lt"/>
              <a:buAutoNum type="arabicPeriod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Ознакомьтесь с методическими материалами по данной теме, подготовленными специалистами.</a:t>
            </a:r>
          </a:p>
          <a:p>
            <a:pPr indent="273050" algn="just">
              <a:buFont typeface="+mj-lt"/>
              <a:buAutoNum type="arabicPeriod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После ознакомления с материалами проанализируйте персональный аккаунт обучающегося в социальных сетях на предмет наличия признаков принадлежности к группе риска, но не делайте это публичным, чтобы не спровоцировать обучающегося на удаление важной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69651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Значок 3 со сплошной заливкой">
            <a:extLst>
              <a:ext uri="{FF2B5EF4-FFF2-40B4-BE49-F238E27FC236}">
                <a16:creationId xmlns:a16="http://schemas.microsoft.com/office/drawing/2014/main" id="{F4916D03-938B-430F-BA56-F10F07989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699" y="172047"/>
            <a:ext cx="1318161" cy="131816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0963808-8203-49EC-8AA3-8FEED8B34AFC}"/>
              </a:ext>
            </a:extLst>
          </p:cNvPr>
          <p:cNvSpPr txBox="1"/>
          <p:nvPr/>
        </p:nvSpPr>
        <p:spPr>
          <a:xfrm>
            <a:off x="1787237" y="369462"/>
            <a:ext cx="48821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Gill Sans Nova" panose="020B0602020104020203" pitchFamily="34" charset="0"/>
              </a:rPr>
              <a:t>Высокий риск, или вы затрудняетесь в оценке угрозы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A4CF53-A0C3-485C-B732-1149BA1BEC80}"/>
              </a:ext>
            </a:extLst>
          </p:cNvPr>
          <p:cNvSpPr txBox="1"/>
          <p:nvPr/>
        </p:nvSpPr>
        <p:spPr>
          <a:xfrm>
            <a:off x="188595" y="1826031"/>
            <a:ext cx="648081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30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Немедленно сообщите родителям и администрации школы о суицидальных намерениях обучающегося.</a:t>
            </a:r>
          </a:p>
          <a:p>
            <a:pPr indent="2730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Обеспечьте особое внимание и моральную поддержку обучающемуся в течение последующих дней, следите за его эмоциональным и психологическим состоянием.</a:t>
            </a:r>
          </a:p>
          <a:p>
            <a:pPr indent="2730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Организуйте дополнительные консультации с педагогами и психологом, при необходимости привлекая дополнительные ресурсы, такие как правоохранительные органы или специалисты по психическому здоровью.</a:t>
            </a:r>
          </a:p>
          <a:p>
            <a:pPr indent="2730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Ознакомьтесь с методическими материалами по данной теме, подготовленными специалистами.</a:t>
            </a:r>
          </a:p>
          <a:p>
            <a:pPr indent="2730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После изучения материалов проанализируйте персональный аккаунт обучающегося в социальных сетях на предмет признаков принадлежности к группе риска, но не делайте это публичным, чтобы не вызвать удаление важной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37088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Значок 4 контур">
            <a:extLst>
              <a:ext uri="{FF2B5EF4-FFF2-40B4-BE49-F238E27FC236}">
                <a16:creationId xmlns:a16="http://schemas.microsoft.com/office/drawing/2014/main" id="{B2D1B1F5-2BC5-485D-95EB-645B76C4A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699" y="172609"/>
            <a:ext cx="1317600" cy="13176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0963808-8203-49EC-8AA3-8FEED8B34AFC}"/>
              </a:ext>
            </a:extLst>
          </p:cNvPr>
          <p:cNvSpPr txBox="1"/>
          <p:nvPr/>
        </p:nvSpPr>
        <p:spPr>
          <a:xfrm>
            <a:off x="1787237" y="369462"/>
            <a:ext cx="48821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Gill Sans Nova" panose="020B0602020104020203" pitchFamily="34" charset="0"/>
              </a:rPr>
              <a:t>Непосредственная угроза жизни и здоровью ребенка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A4CF53-A0C3-485C-B732-1149BA1BEC80}"/>
              </a:ext>
            </a:extLst>
          </p:cNvPr>
          <p:cNvSpPr txBox="1"/>
          <p:nvPr/>
        </p:nvSpPr>
        <p:spPr>
          <a:xfrm>
            <a:off x="188595" y="1491935"/>
            <a:ext cx="648081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30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Немедленно свяжитесь со специальными службами, такими как полиция (</a:t>
            </a:r>
            <a:r>
              <a:rPr lang="ru-RU" sz="2000" b="1" i="0" dirty="0">
                <a:effectLst/>
                <a:latin typeface="Gill Sans Nova Light" panose="020B0302020104020203" pitchFamily="34" charset="0"/>
              </a:rPr>
              <a:t>102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), скорая помощь (</a:t>
            </a:r>
            <a:r>
              <a:rPr lang="ru-RU" sz="2000" b="1" i="0" dirty="0">
                <a:effectLst/>
                <a:latin typeface="Gill Sans Nova Light" panose="020B0302020104020203" pitchFamily="34" charset="0"/>
              </a:rPr>
              <a:t>103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), или единая диспетчерская служба (</a:t>
            </a:r>
            <a:r>
              <a:rPr lang="ru-RU" sz="2000" b="1" i="0" dirty="0">
                <a:effectLst/>
                <a:latin typeface="Gill Sans Nova Light" panose="020B0302020104020203" pitchFamily="34" charset="0"/>
              </a:rPr>
              <a:t>112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).</a:t>
            </a:r>
          </a:p>
          <a:p>
            <a:pPr indent="2730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Примите срочные меры для предотвращения суицидального акта, установите контакт с потенциальным </a:t>
            </a:r>
            <a:r>
              <a:rPr lang="ru-RU" sz="2000" b="0" i="0" dirty="0" err="1">
                <a:effectLst/>
                <a:latin typeface="Gill Sans Nova Light" panose="020B0302020104020203" pitchFamily="34" charset="0"/>
              </a:rPr>
              <a:t>суицидентом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 и попытайтесь убедить его не совершать акта.</a:t>
            </a:r>
          </a:p>
          <a:p>
            <a:pPr indent="273050" algn="just">
              <a:spcBef>
                <a:spcPts val="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Немедленно сообщите об инциденте администрации вашей образовательной организации. При этом не разглашайте факт звонка перед обучающимся.</a:t>
            </a:r>
          </a:p>
          <a:p>
            <a:pPr indent="2730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После обращения к представителю администрации (директору, социальному педагогу, психологу, заместителю директора по воспитательной работе) сообщите родителям обучающегося о произошедшем.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07F0B6-B6B1-49E8-9066-CFA69F602AB1}"/>
              </a:ext>
            </a:extLst>
          </p:cNvPr>
          <p:cNvSpPr txBox="1"/>
          <p:nvPr/>
        </p:nvSpPr>
        <p:spPr>
          <a:xfrm>
            <a:off x="188595" y="5948846"/>
            <a:ext cx="648081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dirty="0">
                <a:effectLst/>
                <a:latin typeface="Gill Sans Nova Light" panose="020B0302020104020203" pitchFamily="34" charset="0"/>
              </a:rPr>
              <a:t>Критически оценивайте ситуацию, а также свои собственные ресурсы и возможности. </a:t>
            </a:r>
          </a:p>
          <a:p>
            <a:pPr algn="just"/>
            <a:r>
              <a:rPr lang="ru-RU" b="0" i="0" dirty="0">
                <a:effectLst/>
                <a:latin typeface="Gill Sans Nova Light" panose="020B0302020104020203" pitchFamily="34" charset="0"/>
              </a:rPr>
              <a:t>	Если вы подозреваете, что обучающийся использует угрозы суицида в качестве манипуляции или шантажа, например, для получения высоких оценок, следует: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Зафиксировать информацию о суицидальной угрозе в письменном виде в докладной записке, адресованной руководителю образовательной организации.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Привлечь к разбору сложившейся ситуации родителей учащегося, правоохранительные органы и специалистов в области психологии и психиатрии.</a:t>
            </a:r>
            <a:endParaRPr lang="ru-RU" dirty="0"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Телефонная трубка со сплошной заливкой">
            <a:extLst>
              <a:ext uri="{FF2B5EF4-FFF2-40B4-BE49-F238E27FC236}">
                <a16:creationId xmlns:a16="http://schemas.microsoft.com/office/drawing/2014/main" id="{BED1D0C5-2709-4DF4-BF5C-424F725F8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687" y="3853717"/>
            <a:ext cx="914400" cy="914400"/>
          </a:xfrm>
          <a:prstGeom prst="rect">
            <a:avLst/>
          </a:prstGeom>
        </p:spPr>
      </p:pic>
      <p:pic>
        <p:nvPicPr>
          <p:cNvPr id="9" name="Рисунок 8" descr="Земля со сплошной заливкой">
            <a:extLst>
              <a:ext uri="{FF2B5EF4-FFF2-40B4-BE49-F238E27FC236}">
                <a16:creationId xmlns:a16="http://schemas.microsoft.com/office/drawing/2014/main" id="{B22EEA9A-7B2B-4EB0-9C35-56F7833FF9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0022" y="2326107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98DA7EA-5D3C-4AC5-9FC3-03473F6A76B4}"/>
              </a:ext>
            </a:extLst>
          </p:cNvPr>
          <p:cNvSpPr txBox="1"/>
          <p:nvPr/>
        </p:nvSpPr>
        <p:spPr>
          <a:xfrm>
            <a:off x="1345087" y="1963315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577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31</cp:revision>
  <dcterms:created xsi:type="dcterms:W3CDTF">2024-03-26T06:09:31Z</dcterms:created>
  <dcterms:modified xsi:type="dcterms:W3CDTF">2024-03-27T08:00:06Z</dcterms:modified>
</cp:coreProperties>
</file>