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0" r:id="rId3"/>
    <p:sldId id="261" r:id="rId4"/>
    <p:sldId id="263" r:id="rId5"/>
    <p:sldId id="262" r:id="rId6"/>
    <p:sldId id="258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10D"/>
    <a:srgbClr val="FDFDFD"/>
    <a:srgbClr val="C5E0B4"/>
    <a:srgbClr val="FFBDBD"/>
    <a:srgbClr val="FF5050"/>
    <a:srgbClr val="FF9F9F"/>
    <a:srgbClr val="FF7D7D"/>
    <a:srgbClr val="FF7C80"/>
    <a:srgbClr val="E5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5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4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1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D6B7-48E8-457F-8A49-C4B3717285B4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4;&#1099;&#1088;&#1103;&#1076;&#1086;&#1084;.&#1086;&#1085;&#1083;&#1072;&#1081;&#1085;/" TargetMode="External"/><Relationship Id="rId7" Type="http://schemas.openxmlformats.org/officeDocument/2006/relationships/image" Target="../media/image6.svg"/><Relationship Id="rId2" Type="http://schemas.openxmlformats.org/officeDocument/2006/relationships/hyperlink" Target="https://&#1090;&#1074;&#1086;&#1103;&#1090;&#1077;&#1088;&#1088;&#1080;&#1090;&#1086;&#1088;&#1080;&#1103;.&#1086;&#1085;&#1083;&#1072;&#1081;&#1085;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969379" y="3592846"/>
            <a:ext cx="4919241" cy="1256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ИНТИМНЫЕ ФОТО В СЕТИ</a:t>
            </a:r>
            <a:endParaRPr lang="ru-RU" sz="36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7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C985B853-6E4A-43B7-80B6-F89C701AAB3B}"/>
              </a:ext>
            </a:extLst>
          </p:cNvPr>
          <p:cNvSpPr/>
          <p:nvPr/>
        </p:nvSpPr>
        <p:spPr>
          <a:xfrm>
            <a:off x="113404" y="4484396"/>
            <a:ext cx="6648553" cy="3967766"/>
          </a:xfrm>
          <a:prstGeom prst="roundRect">
            <a:avLst>
              <a:gd name="adj" fmla="val 6782"/>
            </a:avLst>
          </a:prstGeom>
          <a:solidFill>
            <a:srgbClr val="FF0000">
              <a:alpha val="16078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22F2749F-F5B4-40BB-85B9-996A20787D00}"/>
              </a:ext>
            </a:extLst>
          </p:cNvPr>
          <p:cNvSpPr/>
          <p:nvPr/>
        </p:nvSpPr>
        <p:spPr>
          <a:xfrm>
            <a:off x="187537" y="901073"/>
            <a:ext cx="6574420" cy="3278629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246556" y="245094"/>
            <a:ext cx="6313990" cy="600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ШАНТАЖ</a:t>
            </a:r>
            <a:endParaRPr lang="ru-RU" sz="32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28AA7A-2833-406E-9E07-160529C11BD4}"/>
              </a:ext>
            </a:extLst>
          </p:cNvPr>
          <p:cNvSpPr txBox="1"/>
          <p:nvPr/>
        </p:nvSpPr>
        <p:spPr>
          <a:xfrm>
            <a:off x="297454" y="2002126"/>
            <a:ext cx="626309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Шаг 1: Поиск жертвы.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Шаг 2: Выманивание интимных фото и видео под различными предлогами (знакомство, флирт, игра, обещание денег)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Шаг 3: Публикация контента и пересылка знакомым.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Шаг 4: Вымогательство за удаление контента.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FE2EF-A0A6-47E4-899F-93213E860769}"/>
              </a:ext>
            </a:extLst>
          </p:cNvPr>
          <p:cNvSpPr txBox="1"/>
          <p:nvPr/>
        </p:nvSpPr>
        <p:spPr>
          <a:xfrm>
            <a:off x="306134" y="1018681"/>
            <a:ext cx="62630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latin typeface="Gill Sans Nova Light" panose="020B0302020104020203" pitchFamily="34" charset="0"/>
              </a:rPr>
              <a:t>Цель: получение злоумышленником материальной выгоды путем вымогательства и эксплуатации.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F44E56-96D2-42E4-A788-7671B7F84E73}"/>
              </a:ext>
            </a:extLst>
          </p:cNvPr>
          <p:cNvSpPr txBox="1"/>
          <p:nvPr/>
        </p:nvSpPr>
        <p:spPr>
          <a:xfrm>
            <a:off x="297454" y="4758843"/>
            <a:ext cx="626309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7550" algn="just"/>
            <a:r>
              <a:rPr lang="ru-RU" sz="1800" dirty="0">
                <a:latin typeface="Gill Sans Nova" panose="020B0602020104020203" pitchFamily="34" charset="0"/>
              </a:rPr>
              <a:t>Не переходите по сомнительным ссылкам и не посылайте свои интимные фото и видео никому, даже близким (аккаунт могут взломать и получить доступ к контенту).</a:t>
            </a:r>
          </a:p>
          <a:p>
            <a:pPr algn="just"/>
            <a:endParaRPr lang="ru-RU" sz="1800" dirty="0">
              <a:latin typeface="Gill Sans Nova" panose="020B0602020104020203" pitchFamily="34" charset="0"/>
            </a:endParaRPr>
          </a:p>
          <a:p>
            <a:pPr algn="just"/>
            <a:r>
              <a:rPr lang="ru-RU" dirty="0">
                <a:latin typeface="Gill Sans Nova" panose="020B0602020104020203" pitchFamily="34" charset="0"/>
              </a:rPr>
              <a:t>Ваш друг по переписки может оказаться не тем, за кого себя выдает.</a:t>
            </a:r>
          </a:p>
          <a:p>
            <a:pPr algn="just"/>
            <a:r>
              <a:rPr lang="ru-RU" dirty="0">
                <a:latin typeface="Gill Sans Nova" panose="020B0602020104020203" pitchFamily="34" charset="0"/>
              </a:rPr>
              <a:t>Ваш собеседник может обнародовать ваши фото в целях мести.</a:t>
            </a:r>
          </a:p>
          <a:p>
            <a:pPr algn="just"/>
            <a:r>
              <a:rPr lang="ru-RU" dirty="0">
                <a:latin typeface="Gill Sans Nova" panose="020B0602020104020203" pitchFamily="34" charset="0"/>
              </a:rPr>
              <a:t>Человек, получивший ваше фото, может переслать их другим лицам.</a:t>
            </a:r>
          </a:p>
          <a:p>
            <a:pPr algn="just"/>
            <a:r>
              <a:rPr lang="ru-RU" sz="1800" dirty="0">
                <a:latin typeface="Gill Sans Nova" panose="020B0602020104020203" pitchFamily="34" charset="0"/>
              </a:rPr>
              <a:t>Ваш телефон с интимными фото или видео может попасть в третьи руки.</a:t>
            </a:r>
          </a:p>
        </p:txBody>
      </p:sp>
      <p:pic>
        <p:nvPicPr>
          <p:cNvPr id="15" name="Рисунок 14" descr="Восклицательный знак со сплошной заливкой">
            <a:extLst>
              <a:ext uri="{FF2B5EF4-FFF2-40B4-BE49-F238E27FC236}">
                <a16:creationId xmlns:a16="http://schemas.microsoft.com/office/drawing/2014/main" id="{1CDF00FD-4C17-4939-9524-53CABF7FBD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471" y="481420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5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8D1A5B4-7645-4319-A700-773E46E1DDF2}"/>
              </a:ext>
            </a:extLst>
          </p:cNvPr>
          <p:cNvSpPr/>
          <p:nvPr/>
        </p:nvSpPr>
        <p:spPr>
          <a:xfrm>
            <a:off x="104723" y="6020506"/>
            <a:ext cx="6648553" cy="2587989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22F2749F-F5B4-40BB-85B9-996A20787D00}"/>
              </a:ext>
            </a:extLst>
          </p:cNvPr>
          <p:cNvSpPr/>
          <p:nvPr/>
        </p:nvSpPr>
        <p:spPr>
          <a:xfrm>
            <a:off x="104723" y="1453670"/>
            <a:ext cx="6648553" cy="3576577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246556" y="245094"/>
            <a:ext cx="6313990" cy="1127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СТАНОВЯТСЯ ЖЕРТВАМИ ШАНТАЖА</a:t>
            </a:r>
            <a:endParaRPr lang="ru-RU" sz="32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28AA7A-2833-406E-9E07-160529C11BD4}"/>
              </a:ext>
            </a:extLst>
          </p:cNvPr>
          <p:cNvSpPr txBox="1"/>
          <p:nvPr/>
        </p:nvSpPr>
        <p:spPr>
          <a:xfrm>
            <a:off x="272004" y="1548293"/>
            <a:ext cx="6313990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Чрезмерная доверчивость и отсутствие жизненного опыта.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Высокая внушаемость.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Желание выгоды.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Отсутствие полового воспитания.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Желание «взрослой жизни».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Отсутствие знаний о цифровой безопасности.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Низкая или высокая самооценка.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Желание внимания.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98EF18-C9AB-40C0-B786-9DC57B87C984}"/>
              </a:ext>
            </a:extLst>
          </p:cNvPr>
          <p:cNvSpPr txBox="1"/>
          <p:nvPr/>
        </p:nvSpPr>
        <p:spPr>
          <a:xfrm>
            <a:off x="175915" y="6253681"/>
            <a:ext cx="6455271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dirty="0">
                <a:latin typeface="Gill Sans Nova Light" panose="020B0302020104020203" pitchFamily="34" charset="0"/>
              </a:rPr>
              <a:t>Не вступать в переговоры </a:t>
            </a:r>
            <a:r>
              <a:rPr lang="ru-RU" sz="2000" dirty="0">
                <a:latin typeface="Gill Sans Nova Light" panose="020B0302020104020203" pitchFamily="34" charset="0"/>
              </a:rPr>
              <a:t>и </a:t>
            </a:r>
            <a:r>
              <a:rPr lang="ru-RU" sz="2000" b="1" dirty="0">
                <a:latin typeface="Gill Sans Nova Light" panose="020B0302020104020203" pitchFamily="34" charset="0"/>
              </a:rPr>
              <a:t>не платить </a:t>
            </a:r>
            <a:r>
              <a:rPr lang="ru-RU" sz="2000" dirty="0">
                <a:latin typeface="Gill Sans Nova Light" panose="020B0302020104020203" pitchFamily="34" charset="0"/>
              </a:rPr>
              <a:t>деньги.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dirty="0">
                <a:latin typeface="Gill Sans Nova Light" panose="020B0302020104020203" pitchFamily="34" charset="0"/>
              </a:rPr>
              <a:t>Сохранить </a:t>
            </a:r>
            <a:r>
              <a:rPr lang="ru-RU" sz="2000" dirty="0">
                <a:latin typeface="Gill Sans Nova Light" panose="020B0302020104020203" pitchFamily="34" charset="0"/>
              </a:rPr>
              <a:t>переписку и данные о шантажисте.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dirty="0">
                <a:latin typeface="Gill Sans Nova Light" panose="020B0302020104020203" pitchFamily="34" charset="0"/>
              </a:rPr>
              <a:t>Сообщить </a:t>
            </a:r>
            <a:r>
              <a:rPr lang="ru-RU" sz="2000" dirty="0">
                <a:latin typeface="Gill Sans Nova Light" panose="020B0302020104020203" pitchFamily="34" charset="0"/>
              </a:rPr>
              <a:t>в правоохранительные органы о вымогательстве и распространении интимных материалов.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dirty="0">
                <a:latin typeface="Gill Sans Nova Light" panose="020B0302020104020203" pitchFamily="34" charset="0"/>
              </a:rPr>
              <a:t>Обратиться за помощью</a:t>
            </a:r>
            <a:r>
              <a:rPr lang="ru-RU" sz="2000" dirty="0">
                <a:latin typeface="Gill Sans Nova Light" panose="020B0302020104020203" pitchFamily="34" charset="0"/>
              </a:rPr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4E5C7E-E442-4C27-BE57-79046A46F66E}"/>
              </a:ext>
            </a:extLst>
          </p:cNvPr>
          <p:cNvSpPr txBox="1"/>
          <p:nvPr/>
        </p:nvSpPr>
        <p:spPr>
          <a:xfrm>
            <a:off x="104723" y="5321640"/>
            <a:ext cx="64552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КАК РЕАГИРОВАТЬ</a:t>
            </a:r>
            <a:endParaRPr lang="ru-RU" sz="28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89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8D1A5B4-7645-4319-A700-773E46E1DDF2}"/>
              </a:ext>
            </a:extLst>
          </p:cNvPr>
          <p:cNvSpPr/>
          <p:nvPr/>
        </p:nvSpPr>
        <p:spPr>
          <a:xfrm>
            <a:off x="104723" y="1138017"/>
            <a:ext cx="6648553" cy="2478795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22F2749F-F5B4-40BB-85B9-996A20787D00}"/>
              </a:ext>
            </a:extLst>
          </p:cNvPr>
          <p:cNvSpPr/>
          <p:nvPr/>
        </p:nvSpPr>
        <p:spPr>
          <a:xfrm>
            <a:off x="175363" y="5506763"/>
            <a:ext cx="6648553" cy="2587989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317196" y="4298187"/>
            <a:ext cx="6313990" cy="868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ДЕЙСТВОВАТЬ СОТРУД</a:t>
            </a:r>
            <a:r>
              <a:rPr lang="ru-RU" sz="24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НИКАМ ОБРАЗОВАТЕЛЬНОЙ ОРГАНИЗАЦИИ</a:t>
            </a:r>
            <a:endParaRPr lang="ru-RU" sz="24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28AA7A-2833-406E-9E07-160529C11BD4}"/>
              </a:ext>
            </a:extLst>
          </p:cNvPr>
          <p:cNvSpPr txBox="1"/>
          <p:nvPr/>
        </p:nvSpPr>
        <p:spPr>
          <a:xfrm>
            <a:off x="342644" y="5601386"/>
            <a:ext cx="631399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Сообщите законному представителю ребенка.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Помогите обучающемуся.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Не устраивайте коллективные разбирательства. С ребенком должен работать психолог.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Не распространяйте материалы.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Не обсуждайте и не осуждайте ребенка.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98EF18-C9AB-40C0-B786-9DC57B87C984}"/>
              </a:ext>
            </a:extLst>
          </p:cNvPr>
          <p:cNvSpPr txBox="1"/>
          <p:nvPr/>
        </p:nvSpPr>
        <p:spPr>
          <a:xfrm>
            <a:off x="175915" y="1320259"/>
            <a:ext cx="6455271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Регулярные беседы и лекции о информационной безопасности.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Правовое просвещение обучающихся.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Создавайте атмосферу доверия, чтобы дети в сложной ситуации не боялись к вам обратиться.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Gill Sans Nova Light" panose="020B0302020104020203" pitchFamily="34" charset="0"/>
              </a:rPr>
              <a:t>Сотрудничайте с психологами и родителями.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4E5C7E-E442-4C27-BE57-79046A46F66E}"/>
              </a:ext>
            </a:extLst>
          </p:cNvPr>
          <p:cNvSpPr txBox="1"/>
          <p:nvPr/>
        </p:nvSpPr>
        <p:spPr>
          <a:xfrm>
            <a:off x="201363" y="274920"/>
            <a:ext cx="64552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ПРОФИЛАКТИКА</a:t>
            </a:r>
            <a:endParaRPr lang="ru-RU" sz="28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05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22F2749F-F5B4-40BB-85B9-996A20787D00}"/>
              </a:ext>
            </a:extLst>
          </p:cNvPr>
          <p:cNvSpPr/>
          <p:nvPr/>
        </p:nvSpPr>
        <p:spPr>
          <a:xfrm>
            <a:off x="104723" y="1018573"/>
            <a:ext cx="6648553" cy="7396221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246556" y="245094"/>
            <a:ext cx="6313990" cy="600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ОТВЕТСТВЕННОСТЬ</a:t>
            </a:r>
            <a:endParaRPr lang="ru-RU" sz="32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28AA7A-2833-406E-9E07-160529C11BD4}"/>
              </a:ext>
            </a:extLst>
          </p:cNvPr>
          <p:cNvSpPr txBox="1"/>
          <p:nvPr/>
        </p:nvSpPr>
        <p:spPr>
          <a:xfrm>
            <a:off x="246556" y="1192192"/>
            <a:ext cx="6313990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Gill Sans Nova" panose="020B0602020104020203" pitchFamily="34" charset="0"/>
              </a:rPr>
              <a:t>	Распространение интимного визуального контента без согласия человека.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Gill Sans Nova Light" panose="020B0302020104020203" pitchFamily="34" charset="0"/>
              </a:rPr>
              <a:t>ст. 242.1 УК РФ «Изготовление и оборот материалов или предметов с порнографическими изображениями несовершеннолетних» – лишение свободы на срок от 2 до 8 лет.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Gill Sans Nova Light" panose="020B0302020104020203" pitchFamily="34" charset="0"/>
              </a:rPr>
              <a:t>	</a:t>
            </a:r>
            <a:r>
              <a:rPr lang="ru-RU" sz="2000" dirty="0">
                <a:latin typeface="Gill Sans Nova" panose="020B0602020104020203" pitchFamily="34" charset="0"/>
              </a:rPr>
              <a:t>Вымогательство денег или имущества путем шантажа.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Gill Sans Nova Light" panose="020B0302020104020203" pitchFamily="34" charset="0"/>
              </a:rPr>
              <a:t>ст. 163 УК РФ «Вымогательство» – штраф, ограничение или лишение свободы на срок до 15 лет.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Gill Sans Nova Light" panose="020B0302020104020203" pitchFamily="34" charset="0"/>
              </a:rPr>
              <a:t>	</a:t>
            </a:r>
            <a:r>
              <a:rPr lang="ru-RU" sz="2000" dirty="0">
                <a:latin typeface="Gill Sans Nova" panose="020B0602020104020203" pitchFamily="34" charset="0"/>
              </a:rPr>
              <a:t>Создание и участие в противоправных каналах распространения интимных материалов.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Gill Sans Nova Light" panose="020B0302020104020203" pitchFamily="34" charset="0"/>
              </a:rPr>
              <a:t>ст. 210 УК РФ «Организация преступного сообщества (преступной организации) или участие в нем (ней)» – лишение свободы на срок от 7 до 20 лет.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000" dirty="0">
              <a:latin typeface="Gill Sans Nova Light" panose="020B0302020104020203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Gill Sans Nova" panose="020B0602020104020203" pitchFamily="34" charset="0"/>
              </a:rPr>
              <a:t>Любое распространение интимного материала незаконно. Перевод денег шантажистам является поддержкой преступников.	</a:t>
            </a:r>
          </a:p>
        </p:txBody>
      </p:sp>
    </p:spTree>
    <p:extLst>
      <p:ext uri="{BB962C8B-B14F-4D97-AF65-F5344CB8AC3E}">
        <p14:creationId xmlns:p14="http://schemas.microsoft.com/office/powerpoint/2010/main" val="228496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3A2315E7-3736-4D6C-BA7A-3E78C2D5E569}"/>
              </a:ext>
            </a:extLst>
          </p:cNvPr>
          <p:cNvSpPr/>
          <p:nvPr/>
        </p:nvSpPr>
        <p:spPr>
          <a:xfrm>
            <a:off x="104722" y="1435289"/>
            <a:ext cx="6648553" cy="7546665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C11CBD-E0F1-47A4-83FA-9D327F99332C}"/>
              </a:ext>
            </a:extLst>
          </p:cNvPr>
          <p:cNvSpPr txBox="1"/>
          <p:nvPr/>
        </p:nvSpPr>
        <p:spPr>
          <a:xfrm>
            <a:off x="1014786" y="1576361"/>
            <a:ext cx="5159829" cy="7332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Кризисный чат для подростков и молодежи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твоятерритория.онлайн</a:t>
            </a:r>
            <a:r>
              <a:rPr lang="en-US" sz="2000" b="1" dirty="0">
                <a:latin typeface="Gill Sans Nova" panose="020B06020201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dirty="0">
                <a:latin typeface="Gill Sans Nova" panose="020B0602020104020203" pitchFamily="34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i="0" dirty="0">
                <a:effectLst/>
                <a:latin typeface="Gill Sans Nova Light" panose="020B0302020104020203" pitchFamily="34" charset="0"/>
              </a:rPr>
              <a:t>Анонимный чат-бот МЫРЯДОМ.ОНЛАЙН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мырядом.онлайн</a:t>
            </a:r>
            <a:r>
              <a:rPr lang="en-US" sz="2000" b="1" dirty="0">
                <a:latin typeface="Gill Sans Nova" panose="020B06020201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i="0" dirty="0">
                <a:effectLst/>
                <a:latin typeface="Gill Sans Nova" panose="020B0602020104020203" pitchFamily="34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endParaRPr lang="ru-RU" sz="1050" b="1" i="0" dirty="0">
              <a:effectLst/>
              <a:latin typeface="Gill Sans Nova" panose="020B0602020104020203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Если вам угрожает опасность.</a:t>
            </a:r>
          </a:p>
          <a:p>
            <a:pPr algn="ctr">
              <a:spcBef>
                <a:spcPts val="1200"/>
              </a:spcBef>
            </a:pPr>
            <a:r>
              <a:rPr lang="ru-RU" sz="2000" b="1" dirty="0">
                <a:latin typeface="Gill Sans Nova" panose="020B0602020104020203" pitchFamily="34" charset="0"/>
              </a:rPr>
              <a:t>112</a:t>
            </a:r>
          </a:p>
          <a:p>
            <a:pPr algn="ctr"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Горячая линия МВД России </a:t>
            </a:r>
          </a:p>
          <a:p>
            <a:pPr algn="ctr">
              <a:spcBef>
                <a:spcPts val="1200"/>
              </a:spcBef>
            </a:pPr>
            <a:r>
              <a:rPr lang="ru-RU" sz="2000" b="1" dirty="0">
                <a:latin typeface="Gill Sans Nova" panose="020B0602020104020203" pitchFamily="34" charset="0"/>
              </a:rPr>
              <a:t>8 800 222 74 47</a:t>
            </a:r>
          </a:p>
          <a:p>
            <a:pPr algn="ctr"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Телефон доверия МВД России по РБ</a:t>
            </a:r>
          </a:p>
          <a:p>
            <a:pPr algn="ctr">
              <a:spcBef>
                <a:spcPts val="1200"/>
              </a:spcBef>
            </a:pPr>
            <a:r>
              <a:rPr lang="ru-RU" sz="2000" b="1" dirty="0">
                <a:latin typeface="Gill Sans Nova" panose="020B0602020104020203" pitchFamily="34" charset="0"/>
              </a:rPr>
              <a:t>8 (347) 279-32-92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Всероссийский детский круглосуточный телефон доверия 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i="0" dirty="0">
                <a:effectLst/>
                <a:latin typeface="Gill Sans Nova" panose="020B0602020104020203" pitchFamily="34" charset="0"/>
              </a:rPr>
              <a:t>8 800 2000 122</a:t>
            </a:r>
            <a:endParaRPr lang="ru-RU" sz="2000" dirty="0">
              <a:latin typeface="Gill Sans Nova Light" panose="020B0302020104020203" pitchFamily="34" charset="0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Телефон доверия экстренной медико-психологической помощи г. Уфы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dirty="0">
                <a:latin typeface="Gill Sans Nova" panose="020B0602020104020203" pitchFamily="34" charset="0"/>
              </a:rPr>
              <a:t>(347) 295 - 02 – 36</a:t>
            </a:r>
            <a:endParaRPr lang="en-US" sz="2000" b="1" dirty="0">
              <a:latin typeface="Gill Sans Nova" panose="020B0602020104020203" pitchFamily="34" charset="0"/>
            </a:endParaRPr>
          </a:p>
        </p:txBody>
      </p:sp>
      <p:pic>
        <p:nvPicPr>
          <p:cNvPr id="15" name="Рисунок 14" descr="Телефонная трубка со сплошной заливкой">
            <a:extLst>
              <a:ext uri="{FF2B5EF4-FFF2-40B4-BE49-F238E27FC236}">
                <a16:creationId xmlns:a16="http://schemas.microsoft.com/office/drawing/2014/main" id="{311176A3-7B3F-4B7B-AB6D-41B3E99DE2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9250" y="3657600"/>
            <a:ext cx="914400" cy="914400"/>
          </a:xfrm>
          <a:prstGeom prst="rect">
            <a:avLst/>
          </a:prstGeom>
        </p:spPr>
      </p:pic>
      <p:sp>
        <p:nvSpPr>
          <p:cNvPr id="16" name="Подзаголовок 2">
            <a:extLst>
              <a:ext uri="{FF2B5EF4-FFF2-40B4-BE49-F238E27FC236}">
                <a16:creationId xmlns:a16="http://schemas.microsoft.com/office/drawing/2014/main" id="{45EF1390-D604-4CA6-862B-D3DB310E8BB9}"/>
              </a:ext>
            </a:extLst>
          </p:cNvPr>
          <p:cNvSpPr txBox="1">
            <a:spLocks/>
          </p:cNvSpPr>
          <p:nvPr/>
        </p:nvSpPr>
        <p:spPr>
          <a:xfrm>
            <a:off x="766003" y="145592"/>
            <a:ext cx="5325989" cy="10156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600"/>
              </a:spcAft>
              <a:buNone/>
            </a:pPr>
            <a:r>
              <a:rPr lang="ru-RU" sz="3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КУДА ОБРАТИТЬСЯ ЗА ПОМОЩЬЮ</a:t>
            </a:r>
            <a:endParaRPr lang="ru-RU" sz="2400" dirty="0">
              <a:latin typeface="Gill Sans Nova Light" panose="020B0302020104020203" pitchFamily="34" charset="0"/>
            </a:endParaRPr>
          </a:p>
        </p:txBody>
      </p:sp>
      <p:pic>
        <p:nvPicPr>
          <p:cNvPr id="8" name="Рисунок 7" descr="Земля со сплошной заливкой">
            <a:extLst>
              <a:ext uri="{FF2B5EF4-FFF2-40B4-BE49-F238E27FC236}">
                <a16:creationId xmlns:a16="http://schemas.microsoft.com/office/drawing/2014/main" id="{1B693E96-C8DC-445F-AF00-744353BCBC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8212" y="160397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0978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1805</TotalTime>
  <Words>479</Words>
  <Application>Microsoft Office PowerPoint</Application>
  <PresentationFormat>Экран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Gill Sans Nova</vt:lpstr>
      <vt:lpstr>Gill Sans Nova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67</cp:revision>
  <dcterms:created xsi:type="dcterms:W3CDTF">2024-03-26T06:09:31Z</dcterms:created>
  <dcterms:modified xsi:type="dcterms:W3CDTF">2024-03-31T20:13:14Z</dcterms:modified>
</cp:coreProperties>
</file>