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7" r:id="rId3"/>
    <p:sldId id="279" r:id="rId4"/>
    <p:sldId id="28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E6E6E6"/>
    <a:srgbClr val="FFBDBD"/>
    <a:srgbClr val="FF7C80"/>
    <a:srgbClr val="E18B8B"/>
    <a:srgbClr val="FF5050"/>
    <a:srgbClr val="FF9F9F"/>
    <a:srgbClr val="FF7D7D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F9F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F9F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2495750"/>
            <a:ext cx="5910942" cy="3315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НАУЧИТЬ РЕБЕНКА РЕШАТЬ КОНФЛИКТЫ?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СЦЕНАРИЙ УРОКА ДЛЯ МЛАДШИХ ШКОЛЬНИКОВ</a:t>
            </a:r>
            <a:endParaRPr lang="ru-RU" sz="20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FC61AB6-2162-47F9-9AA6-D9E3D45CEA6D}"/>
              </a:ext>
            </a:extLst>
          </p:cNvPr>
          <p:cNvSpPr/>
          <p:nvPr/>
        </p:nvSpPr>
        <p:spPr>
          <a:xfrm>
            <a:off x="427521" y="1247648"/>
            <a:ext cx="6002958" cy="7525962"/>
          </a:xfrm>
          <a:prstGeom prst="roundRect">
            <a:avLst>
              <a:gd name="adj" fmla="val 2959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ПРИЧИНЫ КОНФЛИКТОВ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CEDFE-9EE5-491F-810E-337F5634F2DA}"/>
              </a:ext>
            </a:extLst>
          </p:cNvPr>
          <p:cNvSpPr txBox="1"/>
          <p:nvPr/>
        </p:nvSpPr>
        <p:spPr>
          <a:xfrm>
            <a:off x="427521" y="1247648"/>
            <a:ext cx="6002958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неправильные посылы со стороны взрослых (деление педагогом детей по каким-либо качествам, позиция родителей «только мой ребенок всегда прав», </a:t>
            </a:r>
            <a:r>
              <a:rPr lang="ru-RU" dirty="0" err="1">
                <a:latin typeface="Gill Sans Nova Light" panose="020B0302020104020203" pitchFamily="34" charset="0"/>
              </a:rPr>
              <a:t>гипер</a:t>
            </a:r>
            <a:r>
              <a:rPr lang="ru-RU" dirty="0">
                <a:latin typeface="Gill Sans Nova Light" panose="020B0302020104020203" pitchFamily="34" charset="0"/>
              </a:rPr>
              <a:t> или </a:t>
            </a:r>
            <a:r>
              <a:rPr lang="ru-RU" dirty="0" err="1">
                <a:latin typeface="Gill Sans Nova Light" panose="020B0302020104020203" pitchFamily="34" charset="0"/>
              </a:rPr>
              <a:t>гипоопека</a:t>
            </a:r>
            <a:r>
              <a:rPr lang="ru-RU" dirty="0">
                <a:latin typeface="Gill Sans Nova Light" panose="020B0302020104020203" pitchFamily="34" charset="0"/>
              </a:rPr>
              <a:t>);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высмеивание физических недостатков;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зависть, враждебность к ученику из-за его социального статуса или материального положения;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борьба за внимание одноклассницы (одноклассника) либо учителя;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плохое настроение здесь и сейчас;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разовые успехи в чем-либо, например, одноклассника похвалили, или он выполнил нормативы по физкультуре лучше остальных;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желание самоутвердиться в коллективе, занять позицию лидера;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оскорбление, унижение и распространение слухов окружающими;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разногласия в музыкальных предпочтениях, литературных вкусах, предпочтениях в кино и т.д.;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агрессивное поведение по отношению к одноклассникам;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особенности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05227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ВВЕДЕНИЕ (5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8F1D86D-9682-45FD-844B-FA6A63A61430}"/>
              </a:ext>
            </a:extLst>
          </p:cNvPr>
          <p:cNvSpPr/>
          <p:nvPr/>
        </p:nvSpPr>
        <p:spPr>
          <a:xfrm>
            <a:off x="427521" y="1156938"/>
            <a:ext cx="6002958" cy="1759883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Вводное приветствие и объяснение цели тренинга: научиться разрешать конфликты и споры без обид для других. Устанавливаем правила: вежливость, внимательное слушание и избегание оскорблений.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02464BF-F710-459C-9834-F199567519AE}"/>
              </a:ext>
            </a:extLst>
          </p:cNvPr>
          <p:cNvSpPr/>
          <p:nvPr/>
        </p:nvSpPr>
        <p:spPr>
          <a:xfrm>
            <a:off x="427521" y="3313162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РАЗМИНКА «КОМПЛИМЕНТЫ» (5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DCCC512-CCE2-425A-9966-863D9871328D}"/>
              </a:ext>
            </a:extLst>
          </p:cNvPr>
          <p:cNvSpPr/>
          <p:nvPr/>
        </p:nvSpPr>
        <p:spPr>
          <a:xfrm>
            <a:off x="427521" y="4298941"/>
            <a:ext cx="6002958" cy="1488401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Образуем круг и каждый передает комплимент своему соседу справа, чтобы создать позитивную атмосферу.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2BB828-320B-406D-AD54-0A870F13E11A}"/>
              </a:ext>
            </a:extLst>
          </p:cNvPr>
          <p:cNvSpPr/>
          <p:nvPr/>
        </p:nvSpPr>
        <p:spPr>
          <a:xfrm>
            <a:off x="336852" y="6044617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ОБСУЖДЕНИЕ И АНАЛИЗ КОНФЛИКТОВ (15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54360AD-8152-42C3-BE4B-A5DE95251AF9}"/>
              </a:ext>
            </a:extLst>
          </p:cNvPr>
          <p:cNvSpPr/>
          <p:nvPr/>
        </p:nvSpPr>
        <p:spPr>
          <a:xfrm>
            <a:off x="336852" y="7053373"/>
            <a:ext cx="6002958" cy="1884742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Приводим реальные примеры конфликтов и их причин из повседневной жизни, где кто-то может начать ссору самостоятельно или быть целью конфликта. Обучающиеся делятся своим опытом. Обсуждаем эмоции участников конфликта и их реакции.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6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РОЛЕВАЯ ИГРА (15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8F1D86D-9682-45FD-844B-FA6A63A61430}"/>
              </a:ext>
            </a:extLst>
          </p:cNvPr>
          <p:cNvSpPr/>
          <p:nvPr/>
        </p:nvSpPr>
        <p:spPr>
          <a:xfrm>
            <a:off x="427521" y="1156938"/>
            <a:ext cx="6002958" cy="1759883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Разыгрываем разные конфликты по ролям (можно использовать основные причины детских конфликтов). Затем меняем реакции на конструктивные: спокойное выражение претензий и предложение компромисса.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02464BF-F710-459C-9834-F199567519AE}"/>
              </a:ext>
            </a:extLst>
          </p:cNvPr>
          <p:cNvSpPr/>
          <p:nvPr/>
        </p:nvSpPr>
        <p:spPr>
          <a:xfrm>
            <a:off x="427521" y="3313162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РЕФЛЕКСИЯ (10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DCCC512-CCE2-425A-9966-863D9871328D}"/>
              </a:ext>
            </a:extLst>
          </p:cNvPr>
          <p:cNvSpPr/>
          <p:nvPr/>
        </p:nvSpPr>
        <p:spPr>
          <a:xfrm>
            <a:off x="427521" y="4298941"/>
            <a:ext cx="6002958" cy="1488401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Обсуждение: что было полезным и интересным? Какие уроки были извлечены? Где можно применить новые навыки?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2BB828-320B-406D-AD54-0A870F13E11A}"/>
              </a:ext>
            </a:extLst>
          </p:cNvPr>
          <p:cNvSpPr/>
          <p:nvPr/>
        </p:nvSpPr>
        <p:spPr>
          <a:xfrm>
            <a:off x="336852" y="6044617"/>
            <a:ext cx="6002958" cy="786205"/>
          </a:xfrm>
          <a:prstGeom prst="roundRect">
            <a:avLst>
              <a:gd name="adj" fmla="val 0"/>
            </a:avLst>
          </a:prstGeom>
          <a:solidFill>
            <a:srgbClr val="E18B8B">
              <a:alpha val="16078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ЗАКЛЮЧЕНИЕ (5 МИНУТ)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54360AD-8152-42C3-BE4B-A5DE95251AF9}"/>
              </a:ext>
            </a:extLst>
          </p:cNvPr>
          <p:cNvSpPr/>
          <p:nvPr/>
        </p:nvSpPr>
        <p:spPr>
          <a:xfrm>
            <a:off x="336852" y="7053373"/>
            <a:ext cx="6002958" cy="1884742"/>
          </a:xfrm>
          <a:prstGeom prst="roundRect">
            <a:avLst>
              <a:gd name="adj" fmla="val 30917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chemeClr val="tx1"/>
                </a:solidFill>
                <a:effectLst/>
                <a:latin typeface="Gill Sans Nova Light" panose="020B0302020104020203" pitchFamily="34" charset="0"/>
              </a:rPr>
              <a:t>Подводим итоги. Повторяем основные принципы поведения в конфликте: не причинять обид, сохранять спокойствие, стремиться к компромиссам, уметь просить прощения и прощать других. Награждаем каждого участника.</a:t>
            </a:r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12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327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42</cp:revision>
  <dcterms:created xsi:type="dcterms:W3CDTF">2024-03-26T06:09:31Z</dcterms:created>
  <dcterms:modified xsi:type="dcterms:W3CDTF">2024-03-27T06:34:01Z</dcterms:modified>
</cp:coreProperties>
</file>