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77" r:id="rId3"/>
    <p:sldId id="278" r:id="rId4"/>
    <p:sldId id="271" r:id="rId5"/>
    <p:sldId id="274" r:id="rId6"/>
    <p:sldId id="275" r:id="rId7"/>
    <p:sldId id="276" r:id="rId8"/>
    <p:sldId id="270" r:id="rId9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DBD"/>
    <a:srgbClr val="FF5050"/>
    <a:srgbClr val="FF9F9F"/>
    <a:srgbClr val="FF7D7D"/>
    <a:srgbClr val="FF7C80"/>
    <a:srgbClr val="E5EBF7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24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9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03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01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8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23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46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95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89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54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16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F9F">
            <a:alpha val="1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6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hyperlink" Target="https://&#1084;&#1099;&#1088;&#1103;&#1076;&#1086;&#1084;.&#1086;&#1085;&#1083;&#1072;&#1081;&#1085;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&#1090;&#1074;&#1086;&#1103;&#1090;&#1077;&#1088;&#1088;&#1080;&#1090;&#1086;&#1088;&#1080;&#1103;.&#1086;&#1085;&#1083;&#1072;&#1081;&#1085;/" TargetMode="Externa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F9F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473529" y="2495750"/>
            <a:ext cx="5910942" cy="36281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effectLst/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ПОДДЕРЖАТЬ ОБУЧАЮЩЕГОСЯ В СЛУЧАЕ НЕСТАБИЛЬНОГО ЭМОЦИОНАЛЬНОГО СОСТОЯНИЯ</a:t>
            </a:r>
            <a:endParaRPr lang="ru-RU" sz="3600" dirty="0">
              <a:effectLst/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87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8A12E13F-5F9A-405B-9A33-59CA170835F9}"/>
              </a:ext>
            </a:extLst>
          </p:cNvPr>
          <p:cNvSpPr/>
          <p:nvPr/>
        </p:nvSpPr>
        <p:spPr>
          <a:xfrm>
            <a:off x="427521" y="171160"/>
            <a:ext cx="6002958" cy="786205"/>
          </a:xfrm>
          <a:prstGeom prst="roundRect">
            <a:avLst>
              <a:gd name="adj" fmla="val 50000"/>
            </a:avLst>
          </a:prstGeom>
          <a:solidFill>
            <a:srgbClr val="FFBDB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ЕСЛИ ВЫ УВИДЕЛИ ТРАВМЫ</a:t>
            </a:r>
            <a:endParaRPr lang="ru-RU" sz="20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A9B8F858-1665-4C74-B076-09C015B76793}"/>
              </a:ext>
            </a:extLst>
          </p:cNvPr>
          <p:cNvSpPr/>
          <p:nvPr/>
        </p:nvSpPr>
        <p:spPr>
          <a:xfrm>
            <a:off x="201364" y="1701389"/>
            <a:ext cx="6455272" cy="1540316"/>
          </a:xfrm>
          <a:prstGeom prst="roundRect">
            <a:avLst>
              <a:gd name="adj" fmla="val 2130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ill Sans Nova" panose="020B0602020104020203" pitchFamily="34" charset="0"/>
              </a:rPr>
              <a:t>Определите степень тяжести травмы. При необходимости пригласите медицинского работника и убедитесь в том, что обучающийся получил медицинскую помощь</a:t>
            </a:r>
            <a:r>
              <a:rPr lang="ru-RU" sz="2000" dirty="0">
                <a:solidFill>
                  <a:schemeClr val="tx1"/>
                </a:solidFill>
                <a:latin typeface="Gill Sans Nova" panose="020B0602020104020203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2366931C-B835-4189-B104-8D072647D238}"/>
              </a:ext>
            </a:extLst>
          </p:cNvPr>
          <p:cNvSpPr/>
          <p:nvPr/>
        </p:nvSpPr>
        <p:spPr>
          <a:xfrm>
            <a:off x="201364" y="4389609"/>
            <a:ext cx="6455272" cy="1540316"/>
          </a:xfrm>
          <a:prstGeom prst="roundRect">
            <a:avLst>
              <a:gd name="adj" fmla="val 2130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ill Sans Nova" panose="020B0602020104020203" pitchFamily="34" charset="0"/>
              </a:rPr>
              <a:t>Поговорите с ребенком. Определите обстоятельства, при которых получена травма.</a:t>
            </a:r>
          </a:p>
        </p:txBody>
      </p:sp>
      <p:pic>
        <p:nvPicPr>
          <p:cNvPr id="19" name="Рисунок 18" descr="Набор первой помощи контур">
            <a:extLst>
              <a:ext uri="{FF2B5EF4-FFF2-40B4-BE49-F238E27FC236}">
                <a16:creationId xmlns:a16="http://schemas.microsoft.com/office/drawing/2014/main" id="{F618465F-60E3-450D-9654-6389C28EAE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42236" y="2731185"/>
            <a:ext cx="914400" cy="914400"/>
          </a:xfrm>
          <a:prstGeom prst="rect">
            <a:avLst/>
          </a:prstGeom>
        </p:spPr>
      </p:pic>
      <p:pic>
        <p:nvPicPr>
          <p:cNvPr id="21" name="Рисунок 20" descr="Чат контур">
            <a:extLst>
              <a:ext uri="{FF2B5EF4-FFF2-40B4-BE49-F238E27FC236}">
                <a16:creationId xmlns:a16="http://schemas.microsoft.com/office/drawing/2014/main" id="{220FD166-0C62-4789-AEA9-C691F00280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1364" y="547272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27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8A12E13F-5F9A-405B-9A33-59CA170835F9}"/>
              </a:ext>
            </a:extLst>
          </p:cNvPr>
          <p:cNvSpPr/>
          <p:nvPr/>
        </p:nvSpPr>
        <p:spPr>
          <a:xfrm>
            <a:off x="427521" y="171160"/>
            <a:ext cx="6002958" cy="786205"/>
          </a:xfrm>
          <a:prstGeom prst="roundRect">
            <a:avLst>
              <a:gd name="adj" fmla="val 50000"/>
            </a:avLst>
          </a:prstGeom>
          <a:solidFill>
            <a:srgbClr val="FFBDB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КАК РАЗГОВАРИВАТЬ</a:t>
            </a:r>
            <a:endParaRPr lang="ru-RU" sz="20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C552ABB4-6EB0-4500-9731-AF5CE02E57E1}"/>
              </a:ext>
            </a:extLst>
          </p:cNvPr>
          <p:cNvSpPr/>
          <p:nvPr/>
        </p:nvSpPr>
        <p:spPr>
          <a:xfrm>
            <a:off x="201364" y="2779322"/>
            <a:ext cx="6455272" cy="1134851"/>
          </a:xfrm>
          <a:prstGeom prst="roundRect">
            <a:avLst>
              <a:gd name="adj" fmla="val 2130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Сохраняйте спокойствие. Начинайте разговор в спокойном состоянии и будьте готовы вести его столько, сколько будет необходимо ученику.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8120DEC8-D46C-44A9-BCB1-6937DEDD7491}"/>
              </a:ext>
            </a:extLst>
          </p:cNvPr>
          <p:cNvSpPr/>
          <p:nvPr/>
        </p:nvSpPr>
        <p:spPr>
          <a:xfrm>
            <a:off x="201364" y="1267779"/>
            <a:ext cx="6455272" cy="1134851"/>
          </a:xfrm>
          <a:prstGeom prst="roundRect">
            <a:avLst>
              <a:gd name="adj" fmla="val 2130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</a:rPr>
              <a:t>Не заставляйте общаться против его желания. Выберите благоприятный момент. Разговаривайте тактично и ненавязчиво, не давите, не проявляйте агрессии, ни скрыто, ни явно.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02C58F71-D061-4B29-9A15-586B28FCB183}"/>
              </a:ext>
            </a:extLst>
          </p:cNvPr>
          <p:cNvSpPr/>
          <p:nvPr/>
        </p:nvSpPr>
        <p:spPr>
          <a:xfrm>
            <a:off x="201364" y="4290865"/>
            <a:ext cx="6455272" cy="1134851"/>
          </a:xfrm>
          <a:prstGeom prst="roundRect">
            <a:avLst>
              <a:gd name="adj" fmla="val 2130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Сохраняйте спокойствие. Начинайте разговор в спокойном состоянии и будьте готовы вести его столько, сколько будет необходимо ученику.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EE535114-55AA-4F30-BBC8-1A219749AD74}"/>
              </a:ext>
            </a:extLst>
          </p:cNvPr>
          <p:cNvSpPr/>
          <p:nvPr/>
        </p:nvSpPr>
        <p:spPr>
          <a:xfrm>
            <a:off x="201364" y="5802408"/>
            <a:ext cx="6455272" cy="1134851"/>
          </a:xfrm>
          <a:prstGeom prst="roundRect">
            <a:avLst>
              <a:gd name="adj" fmla="val 2130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пытайтесь преуменьшать и отрицать проблемы обучающегося. В разговоре важно слушать («Я тебя слышу»). Не перебивайте.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7DFD1107-2415-4B32-9467-D378456FD001}"/>
              </a:ext>
            </a:extLst>
          </p:cNvPr>
          <p:cNvSpPr/>
          <p:nvPr/>
        </p:nvSpPr>
        <p:spPr>
          <a:xfrm>
            <a:off x="201364" y="7308795"/>
            <a:ext cx="6455272" cy="1134851"/>
          </a:xfrm>
          <a:prstGeom prst="roundRect">
            <a:avLst>
              <a:gd name="adj" fmla="val 2130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судите и не ругайте («ты не должен…», «ты не имеешь права…»). Не оценивайте и не осуждайте обучающегося («это плохо», «я был(а) о тебе лучшего мнения»). </a:t>
            </a:r>
          </a:p>
        </p:txBody>
      </p:sp>
    </p:spTree>
    <p:extLst>
      <p:ext uri="{BB962C8B-B14F-4D97-AF65-F5344CB8AC3E}">
        <p14:creationId xmlns:p14="http://schemas.microsoft.com/office/powerpoint/2010/main" val="2856745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8A12E13F-5F9A-405B-9A33-59CA170835F9}"/>
              </a:ext>
            </a:extLst>
          </p:cNvPr>
          <p:cNvSpPr/>
          <p:nvPr/>
        </p:nvSpPr>
        <p:spPr>
          <a:xfrm>
            <a:off x="427521" y="171160"/>
            <a:ext cx="6002958" cy="786205"/>
          </a:xfrm>
          <a:prstGeom prst="roundRect">
            <a:avLst>
              <a:gd name="adj" fmla="val 50000"/>
            </a:avLst>
          </a:prstGeom>
          <a:solidFill>
            <a:srgbClr val="FFBDB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ЕСЛИ ОБУЧАЮЩИЙСЯ ГОВОРИТ:</a:t>
            </a:r>
          </a:p>
          <a:p>
            <a:pPr algn="ctr"/>
            <a:r>
              <a:rPr lang="ru-RU" sz="2400" i="1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НЕНАВИЖУ УЧЁБУ, КЛАСС…</a:t>
            </a:r>
            <a:endParaRPr lang="ru-RU" sz="20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A9B8F858-1665-4C74-B076-09C015B76793}"/>
              </a:ext>
            </a:extLst>
          </p:cNvPr>
          <p:cNvSpPr/>
          <p:nvPr/>
        </p:nvSpPr>
        <p:spPr>
          <a:xfrm>
            <a:off x="188596" y="1400005"/>
            <a:ext cx="3047035" cy="2581686"/>
          </a:xfrm>
          <a:prstGeom prst="roundRect">
            <a:avLst>
              <a:gd name="adj" fmla="val 2130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</a:rPr>
              <a:t>Что происходит? Из-за чего ты себя так чувствуешь?</a:t>
            </a:r>
            <a:endParaRPr lang="ru-RU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6D7AF63-E4FB-4242-8AE3-56ED544BF097}"/>
              </a:ext>
            </a:extLst>
          </p:cNvPr>
          <p:cNvSpPr/>
          <p:nvPr/>
        </p:nvSpPr>
        <p:spPr>
          <a:xfrm>
            <a:off x="3622370" y="1400005"/>
            <a:ext cx="3047035" cy="2581686"/>
          </a:xfrm>
          <a:prstGeom prst="roundRect">
            <a:avLst>
              <a:gd name="adj" fmla="val 21306"/>
            </a:avLst>
          </a:prstGeom>
          <a:solidFill>
            <a:srgbClr val="FF50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</a:rPr>
              <a:t>Ты просто лентяй! Когда я был(а) в твоём возрасте…</a:t>
            </a:r>
            <a:endParaRPr lang="ru-RU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D932A0E1-A691-4532-8A73-2C9FF5089458}"/>
              </a:ext>
            </a:extLst>
          </p:cNvPr>
          <p:cNvSpPr/>
          <p:nvPr/>
        </p:nvSpPr>
        <p:spPr>
          <a:xfrm>
            <a:off x="427521" y="4802963"/>
            <a:ext cx="6002958" cy="786205"/>
          </a:xfrm>
          <a:prstGeom prst="roundRect">
            <a:avLst>
              <a:gd name="adj" fmla="val 50000"/>
            </a:avLst>
          </a:prstGeom>
          <a:solidFill>
            <a:srgbClr val="FFBDB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ЕСЛИ ОБУЧАЮЩИЙСЯ ГОВОРИТ:</a:t>
            </a:r>
          </a:p>
          <a:p>
            <a:pPr algn="ctr"/>
            <a:r>
              <a:rPr lang="ru-RU" sz="2400" i="1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ВСЁ КАЖЕТСЯ ТАКИМ БЕЗНАДЁЖНЫМ…</a:t>
            </a:r>
            <a:endParaRPr lang="ru-RU" sz="20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C552ABB4-6EB0-4500-9731-AF5CE02E57E1}"/>
              </a:ext>
            </a:extLst>
          </p:cNvPr>
          <p:cNvSpPr/>
          <p:nvPr/>
        </p:nvSpPr>
        <p:spPr>
          <a:xfrm>
            <a:off x="188596" y="6031808"/>
            <a:ext cx="3047035" cy="2581686"/>
          </a:xfrm>
          <a:prstGeom prst="roundRect">
            <a:avLst>
              <a:gd name="adj" fmla="val 2130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</a:rPr>
              <a:t>Иногда все мы чувствуем себя подавленными. Это нормально. Какие у нас проблемы и какую надо решить в первую очередь?</a:t>
            </a:r>
            <a:endParaRPr lang="ru-RU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FC0D45ED-0A67-46F5-894C-195BB561294B}"/>
              </a:ext>
            </a:extLst>
          </p:cNvPr>
          <p:cNvSpPr/>
          <p:nvPr/>
        </p:nvSpPr>
        <p:spPr>
          <a:xfrm>
            <a:off x="3622370" y="6031808"/>
            <a:ext cx="3047035" cy="2581686"/>
          </a:xfrm>
          <a:prstGeom prst="roundRect">
            <a:avLst>
              <a:gd name="adj" fmla="val 21306"/>
            </a:avLst>
          </a:prstGeom>
          <a:solidFill>
            <a:srgbClr val="FF50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</a:rPr>
              <a:t>Другим ещё хуже, подумай лучше о них.</a:t>
            </a:r>
            <a:endParaRPr lang="ru-RU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Значок &quot;Крестик&quot; контур">
            <a:extLst>
              <a:ext uri="{FF2B5EF4-FFF2-40B4-BE49-F238E27FC236}">
                <a16:creationId xmlns:a16="http://schemas.microsoft.com/office/drawing/2014/main" id="{C2A5A2BC-EB61-4A8A-B297-DB559326DA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31893" y="1436918"/>
            <a:ext cx="470975" cy="470975"/>
          </a:xfrm>
          <a:prstGeom prst="rect">
            <a:avLst/>
          </a:prstGeom>
        </p:spPr>
      </p:pic>
      <p:pic>
        <p:nvPicPr>
          <p:cNvPr id="5" name="Рисунок 4" descr="Значок &quot;Галочка1&quot; контур">
            <a:extLst>
              <a:ext uri="{FF2B5EF4-FFF2-40B4-BE49-F238E27FC236}">
                <a16:creationId xmlns:a16="http://schemas.microsoft.com/office/drawing/2014/main" id="{2F83E5F3-3A95-48D2-AEC2-767CCEC27C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622" y="1436918"/>
            <a:ext cx="470975" cy="470975"/>
          </a:xfrm>
          <a:prstGeom prst="rect">
            <a:avLst/>
          </a:prstGeom>
        </p:spPr>
      </p:pic>
      <p:pic>
        <p:nvPicPr>
          <p:cNvPr id="16" name="Рисунок 15" descr="Значок &quot;Крестик&quot; контур">
            <a:extLst>
              <a:ext uri="{FF2B5EF4-FFF2-40B4-BE49-F238E27FC236}">
                <a16:creationId xmlns:a16="http://schemas.microsoft.com/office/drawing/2014/main" id="{7465A83F-8D09-4915-BB48-D247559383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31894" y="6031808"/>
            <a:ext cx="470975" cy="470975"/>
          </a:xfrm>
          <a:prstGeom prst="rect">
            <a:avLst/>
          </a:prstGeom>
        </p:spPr>
      </p:pic>
      <p:pic>
        <p:nvPicPr>
          <p:cNvPr id="18" name="Рисунок 17" descr="Значок &quot;Галочка1&quot; контур">
            <a:extLst>
              <a:ext uri="{FF2B5EF4-FFF2-40B4-BE49-F238E27FC236}">
                <a16:creationId xmlns:a16="http://schemas.microsoft.com/office/drawing/2014/main" id="{B430285B-9476-4A7D-A663-8DA185DF65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998" y="6031808"/>
            <a:ext cx="470975" cy="4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517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8A12E13F-5F9A-405B-9A33-59CA170835F9}"/>
              </a:ext>
            </a:extLst>
          </p:cNvPr>
          <p:cNvSpPr/>
          <p:nvPr/>
        </p:nvSpPr>
        <p:spPr>
          <a:xfrm>
            <a:off x="427521" y="171160"/>
            <a:ext cx="6002958" cy="786205"/>
          </a:xfrm>
          <a:prstGeom prst="roundRect">
            <a:avLst>
              <a:gd name="adj" fmla="val 50000"/>
            </a:avLst>
          </a:prstGeom>
          <a:solidFill>
            <a:srgbClr val="FFBDB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ЕСЛИ ОБУЧАЮЩИЙСЯ ГОВОРИТ:</a:t>
            </a:r>
          </a:p>
          <a:p>
            <a:pPr algn="ctr"/>
            <a:r>
              <a:rPr lang="ru-RU" sz="2400" i="1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ВСЕМ БЫЛО БЫ ЛУЧШЕ БЕЗ МЕНЯ!</a:t>
            </a:r>
            <a:endParaRPr lang="ru-RU" sz="20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A9B8F858-1665-4C74-B076-09C015B76793}"/>
              </a:ext>
            </a:extLst>
          </p:cNvPr>
          <p:cNvSpPr/>
          <p:nvPr/>
        </p:nvSpPr>
        <p:spPr>
          <a:xfrm>
            <a:off x="188596" y="1400005"/>
            <a:ext cx="3047035" cy="2581686"/>
          </a:xfrm>
          <a:prstGeom prst="roundRect">
            <a:avLst>
              <a:gd name="adj" fmla="val 2130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Это неправда, ты очень много значишь для нас. Меня беспокоит твоё настроение, расскажешь мне, что происходит?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6D7AF63-E4FB-4242-8AE3-56ED544BF097}"/>
              </a:ext>
            </a:extLst>
          </p:cNvPr>
          <p:cNvSpPr/>
          <p:nvPr/>
        </p:nvSpPr>
        <p:spPr>
          <a:xfrm>
            <a:off x="3622370" y="1400005"/>
            <a:ext cx="3047035" cy="2581686"/>
          </a:xfrm>
          <a:prstGeom prst="roundRect">
            <a:avLst>
              <a:gd name="adj" fmla="val 21306"/>
            </a:avLst>
          </a:prstGeom>
          <a:solidFill>
            <a:srgbClr val="FF50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</a:rPr>
              <a:t>Ты просто лентяй! Когда я был(а) в твоём возрасте…</a:t>
            </a:r>
            <a:endParaRPr lang="ru-RU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D932A0E1-A691-4532-8A73-2C9FF5089458}"/>
              </a:ext>
            </a:extLst>
          </p:cNvPr>
          <p:cNvSpPr/>
          <p:nvPr/>
        </p:nvSpPr>
        <p:spPr>
          <a:xfrm>
            <a:off x="427521" y="4802963"/>
            <a:ext cx="6002958" cy="786205"/>
          </a:xfrm>
          <a:prstGeom prst="roundRect">
            <a:avLst>
              <a:gd name="adj" fmla="val 50000"/>
            </a:avLst>
          </a:prstGeom>
          <a:solidFill>
            <a:srgbClr val="FFBDB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ЕСЛИ ОБУЧАЮЩИЙСЯ ГОВОРИТ:</a:t>
            </a:r>
          </a:p>
          <a:p>
            <a:pPr algn="ctr"/>
            <a:r>
              <a:rPr lang="ru-RU" sz="2400" i="1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 НЕ ПОНИМАЕТЕ МЕНЯ!</a:t>
            </a:r>
            <a:endParaRPr lang="ru-RU" sz="20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C552ABB4-6EB0-4500-9731-AF5CE02E57E1}"/>
              </a:ext>
            </a:extLst>
          </p:cNvPr>
          <p:cNvSpPr/>
          <p:nvPr/>
        </p:nvSpPr>
        <p:spPr>
          <a:xfrm>
            <a:off x="188596" y="6031808"/>
            <a:ext cx="3047035" cy="2581686"/>
          </a:xfrm>
          <a:prstGeom prst="roundRect">
            <a:avLst>
              <a:gd name="adj" fmla="val 2130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Расскажи мне, как ты себя чувствуешь. Я действительно хочу это знать.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FC0D45ED-0A67-46F5-894C-195BB561294B}"/>
              </a:ext>
            </a:extLst>
          </p:cNvPr>
          <p:cNvSpPr/>
          <p:nvPr/>
        </p:nvSpPr>
        <p:spPr>
          <a:xfrm>
            <a:off x="3622370" y="6031808"/>
            <a:ext cx="3047035" cy="2581686"/>
          </a:xfrm>
          <a:prstGeom prst="roundRect">
            <a:avLst>
              <a:gd name="adj" fmla="val 21306"/>
            </a:avLst>
          </a:prstGeom>
          <a:solidFill>
            <a:srgbClr val="FF50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</a:rPr>
              <a:t>А как вас, молодежь, понять?! Чужие проблемы не нужны никому. </a:t>
            </a:r>
            <a:endParaRPr lang="ru-RU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Значок &quot;Крестик&quot; контур">
            <a:extLst>
              <a:ext uri="{FF2B5EF4-FFF2-40B4-BE49-F238E27FC236}">
                <a16:creationId xmlns:a16="http://schemas.microsoft.com/office/drawing/2014/main" id="{C2A5A2BC-EB61-4A8A-B297-DB559326DA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31893" y="1436918"/>
            <a:ext cx="470975" cy="470975"/>
          </a:xfrm>
          <a:prstGeom prst="rect">
            <a:avLst/>
          </a:prstGeom>
        </p:spPr>
      </p:pic>
      <p:pic>
        <p:nvPicPr>
          <p:cNvPr id="5" name="Рисунок 4" descr="Значок &quot;Галочка1&quot; контур">
            <a:extLst>
              <a:ext uri="{FF2B5EF4-FFF2-40B4-BE49-F238E27FC236}">
                <a16:creationId xmlns:a16="http://schemas.microsoft.com/office/drawing/2014/main" id="{2F83E5F3-3A95-48D2-AEC2-767CCEC27C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622" y="1436918"/>
            <a:ext cx="470975" cy="470975"/>
          </a:xfrm>
          <a:prstGeom prst="rect">
            <a:avLst/>
          </a:prstGeom>
        </p:spPr>
      </p:pic>
      <p:pic>
        <p:nvPicPr>
          <p:cNvPr id="16" name="Рисунок 15" descr="Значок &quot;Крестик&quot; контур">
            <a:extLst>
              <a:ext uri="{FF2B5EF4-FFF2-40B4-BE49-F238E27FC236}">
                <a16:creationId xmlns:a16="http://schemas.microsoft.com/office/drawing/2014/main" id="{7465A83F-8D09-4915-BB48-D247559383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31894" y="6031808"/>
            <a:ext cx="470975" cy="470975"/>
          </a:xfrm>
          <a:prstGeom prst="rect">
            <a:avLst/>
          </a:prstGeom>
        </p:spPr>
      </p:pic>
      <p:pic>
        <p:nvPicPr>
          <p:cNvPr id="18" name="Рисунок 17" descr="Значок &quot;Галочка1&quot; контур">
            <a:extLst>
              <a:ext uri="{FF2B5EF4-FFF2-40B4-BE49-F238E27FC236}">
                <a16:creationId xmlns:a16="http://schemas.microsoft.com/office/drawing/2014/main" id="{B430285B-9476-4A7D-A663-8DA185DF65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998" y="6031808"/>
            <a:ext cx="470975" cy="4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86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8A12E13F-5F9A-405B-9A33-59CA170835F9}"/>
              </a:ext>
            </a:extLst>
          </p:cNvPr>
          <p:cNvSpPr/>
          <p:nvPr/>
        </p:nvSpPr>
        <p:spPr>
          <a:xfrm>
            <a:off x="427521" y="171160"/>
            <a:ext cx="6002958" cy="786205"/>
          </a:xfrm>
          <a:prstGeom prst="roundRect">
            <a:avLst>
              <a:gd name="adj" fmla="val 50000"/>
            </a:avLst>
          </a:prstGeom>
          <a:solidFill>
            <a:srgbClr val="FFBDB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ЕСЛИ ОБУЧАЮЩИЙСЯ ГОВОРИТ:</a:t>
            </a:r>
          </a:p>
          <a:p>
            <a:pPr algn="ctr"/>
            <a:r>
              <a:rPr lang="ru-RU" sz="2000" i="1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 СОВЕРШИЛ УЖАСНЫЙ ПОСТУПОК…</a:t>
            </a:r>
            <a:endParaRPr lang="ru-RU" sz="18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A9B8F858-1665-4C74-B076-09C015B76793}"/>
              </a:ext>
            </a:extLst>
          </p:cNvPr>
          <p:cNvSpPr/>
          <p:nvPr/>
        </p:nvSpPr>
        <p:spPr>
          <a:xfrm>
            <a:off x="188596" y="1400005"/>
            <a:ext cx="3047035" cy="2581686"/>
          </a:xfrm>
          <a:prstGeom prst="roundRect">
            <a:avLst>
              <a:gd name="adj" fmla="val 2130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Давай сядем, поговорим об этом и подумаем что можно с этим сделать.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6D7AF63-E4FB-4242-8AE3-56ED544BF097}"/>
              </a:ext>
            </a:extLst>
          </p:cNvPr>
          <p:cNvSpPr/>
          <p:nvPr/>
        </p:nvSpPr>
        <p:spPr>
          <a:xfrm>
            <a:off x="3622370" y="1400005"/>
            <a:ext cx="3047035" cy="2581686"/>
          </a:xfrm>
          <a:prstGeom prst="roundRect">
            <a:avLst>
              <a:gd name="adj" fmla="val 21306"/>
            </a:avLst>
          </a:prstGeom>
          <a:solidFill>
            <a:srgbClr val="FF50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</a:rPr>
              <a:t>Ты сам виноват! Сам пожинай плоды своих поступков.</a:t>
            </a:r>
            <a:endParaRPr lang="ru-RU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D932A0E1-A691-4532-8A73-2C9FF5089458}"/>
              </a:ext>
            </a:extLst>
          </p:cNvPr>
          <p:cNvSpPr/>
          <p:nvPr/>
        </p:nvSpPr>
        <p:spPr>
          <a:xfrm>
            <a:off x="427521" y="4802963"/>
            <a:ext cx="6002958" cy="786205"/>
          </a:xfrm>
          <a:prstGeom prst="roundRect">
            <a:avLst>
              <a:gd name="adj" fmla="val 50000"/>
            </a:avLst>
          </a:prstGeom>
          <a:solidFill>
            <a:srgbClr val="FFBDB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ЕСЛИ ОБУЧАЮЩИЙСЯ ГОВОРИТ:</a:t>
            </a:r>
          </a:p>
          <a:p>
            <a:pPr algn="ctr"/>
            <a:r>
              <a:rPr lang="ru-RU" sz="2400" i="1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ЕСЛИ У МЕНЯ НЕ ПОЛУЧИТСЯ?</a:t>
            </a:r>
            <a:endParaRPr lang="ru-RU" sz="20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C552ABB4-6EB0-4500-9731-AF5CE02E57E1}"/>
              </a:ext>
            </a:extLst>
          </p:cNvPr>
          <p:cNvSpPr/>
          <p:nvPr/>
        </p:nvSpPr>
        <p:spPr>
          <a:xfrm>
            <a:off x="188596" y="6031808"/>
            <a:ext cx="3047035" cy="2581686"/>
          </a:xfrm>
          <a:prstGeom prst="roundRect">
            <a:avLst>
              <a:gd name="adj" fmla="val 2130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любом случае, ты сделал всё возможное. Если не получится, мы подумаем, как сделать по-другому.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FC0D45ED-0A67-46F5-894C-195BB561294B}"/>
              </a:ext>
            </a:extLst>
          </p:cNvPr>
          <p:cNvSpPr/>
          <p:nvPr/>
        </p:nvSpPr>
        <p:spPr>
          <a:xfrm>
            <a:off x="3622370" y="6031808"/>
            <a:ext cx="3047035" cy="2581686"/>
          </a:xfrm>
          <a:prstGeom prst="roundRect">
            <a:avLst>
              <a:gd name="adj" fmla="val 21306"/>
            </a:avLst>
          </a:prstGeom>
          <a:solidFill>
            <a:srgbClr val="FF50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</a:rPr>
              <a:t>Значит, ты недостаточно старался.</a:t>
            </a:r>
            <a:endParaRPr lang="ru-RU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Значок &quot;Крестик&quot; контур">
            <a:extLst>
              <a:ext uri="{FF2B5EF4-FFF2-40B4-BE49-F238E27FC236}">
                <a16:creationId xmlns:a16="http://schemas.microsoft.com/office/drawing/2014/main" id="{C2A5A2BC-EB61-4A8A-B297-DB559326DA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31893" y="1436918"/>
            <a:ext cx="470975" cy="470975"/>
          </a:xfrm>
          <a:prstGeom prst="rect">
            <a:avLst/>
          </a:prstGeom>
        </p:spPr>
      </p:pic>
      <p:pic>
        <p:nvPicPr>
          <p:cNvPr id="5" name="Рисунок 4" descr="Значок &quot;Галочка1&quot; контур">
            <a:extLst>
              <a:ext uri="{FF2B5EF4-FFF2-40B4-BE49-F238E27FC236}">
                <a16:creationId xmlns:a16="http://schemas.microsoft.com/office/drawing/2014/main" id="{2F83E5F3-3A95-48D2-AEC2-767CCEC27C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622" y="1436918"/>
            <a:ext cx="470975" cy="470975"/>
          </a:xfrm>
          <a:prstGeom prst="rect">
            <a:avLst/>
          </a:prstGeom>
        </p:spPr>
      </p:pic>
      <p:pic>
        <p:nvPicPr>
          <p:cNvPr id="16" name="Рисунок 15" descr="Значок &quot;Крестик&quot; контур">
            <a:extLst>
              <a:ext uri="{FF2B5EF4-FFF2-40B4-BE49-F238E27FC236}">
                <a16:creationId xmlns:a16="http://schemas.microsoft.com/office/drawing/2014/main" id="{7465A83F-8D09-4915-BB48-D247559383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31894" y="6031808"/>
            <a:ext cx="470975" cy="470975"/>
          </a:xfrm>
          <a:prstGeom prst="rect">
            <a:avLst/>
          </a:prstGeom>
        </p:spPr>
      </p:pic>
      <p:pic>
        <p:nvPicPr>
          <p:cNvPr id="18" name="Рисунок 17" descr="Значок &quot;Галочка1&quot; контур">
            <a:extLst>
              <a:ext uri="{FF2B5EF4-FFF2-40B4-BE49-F238E27FC236}">
                <a16:creationId xmlns:a16="http://schemas.microsoft.com/office/drawing/2014/main" id="{B430285B-9476-4A7D-A663-8DA185DF65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998" y="6031808"/>
            <a:ext cx="470975" cy="4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607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8A12E13F-5F9A-405B-9A33-59CA170835F9}"/>
              </a:ext>
            </a:extLst>
          </p:cNvPr>
          <p:cNvSpPr/>
          <p:nvPr/>
        </p:nvSpPr>
        <p:spPr>
          <a:xfrm>
            <a:off x="427521" y="171160"/>
            <a:ext cx="6002958" cy="786205"/>
          </a:xfrm>
          <a:prstGeom prst="roundRect">
            <a:avLst>
              <a:gd name="adj" fmla="val 50000"/>
            </a:avLst>
          </a:prstGeom>
          <a:solidFill>
            <a:srgbClr val="FFBDB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ПРИЗНАКИ ТОГО, ЧТО НУЖНА ПОМОЩЬ СПЕЦИАЛИСТА</a:t>
            </a:r>
            <a:endParaRPr lang="ru-RU" sz="20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A9B8F858-1665-4C74-B076-09C015B76793}"/>
              </a:ext>
            </a:extLst>
          </p:cNvPr>
          <p:cNvSpPr/>
          <p:nvPr/>
        </p:nvSpPr>
        <p:spPr>
          <a:xfrm>
            <a:off x="188596" y="1400004"/>
            <a:ext cx="3047035" cy="3750729"/>
          </a:xfrm>
          <a:prstGeom prst="roundRect">
            <a:avLst>
              <a:gd name="adj" fmla="val 21306"/>
            </a:avLst>
          </a:prstGeom>
          <a:solidFill>
            <a:srgbClr val="FFBDB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Неспособность справляться со стрессом </a:t>
            </a:r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чувство недостаточного принятия реальности.</a:t>
            </a:r>
          </a:p>
          <a:p>
            <a:pPr algn="ctr"/>
            <a:endParaRPr lang="ru-RU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Неустойчивое психоэмоциональное состояние.</a:t>
            </a:r>
          </a:p>
          <a:p>
            <a:pPr algn="ctr"/>
            <a:endParaRPr lang="ru-RU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Мысли о том, что </a:t>
            </a:r>
            <a:r>
              <a:rPr lang="ru-RU" b="1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самоубийство решит все проблемы.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6D7AF63-E4FB-4242-8AE3-56ED544BF097}"/>
              </a:ext>
            </a:extLst>
          </p:cNvPr>
          <p:cNvSpPr/>
          <p:nvPr/>
        </p:nvSpPr>
        <p:spPr>
          <a:xfrm>
            <a:off x="3622370" y="1400005"/>
            <a:ext cx="3047035" cy="3750728"/>
          </a:xfrm>
          <a:prstGeom prst="roundRect">
            <a:avLst>
              <a:gd name="adj" fmla="val 21306"/>
            </a:avLst>
          </a:prstGeom>
          <a:solidFill>
            <a:srgbClr val="FFBDB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ill Sans Nova" panose="020B0602020104020203" pitchFamily="34" charset="0"/>
              </a:rPr>
              <a:t>Неумение</a:t>
            </a:r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</a:rPr>
              <a:t> конструктивно решать проблемы.</a:t>
            </a:r>
          </a:p>
          <a:p>
            <a:pPr algn="ctr"/>
            <a:endParaRPr lang="ru-RU" dirty="0">
              <a:solidFill>
                <a:schemeClr val="tx1"/>
              </a:solidFill>
              <a:latin typeface="Gill Sans Nova" panose="020B0602020104020203" pitchFamily="34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</a:rPr>
              <a:t>Ощущения, что </a:t>
            </a:r>
            <a:r>
              <a:rPr lang="ru-RU" b="1" dirty="0">
                <a:solidFill>
                  <a:schemeClr val="tx1"/>
                </a:solidFill>
                <a:latin typeface="Gill Sans Nova" panose="020B0602020104020203" pitchFamily="34" charset="0"/>
              </a:rPr>
              <a:t>ситуация не изменится к лучшему </a:t>
            </a:r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</a:rPr>
              <a:t>и никто не может помочь</a:t>
            </a:r>
          </a:p>
          <a:p>
            <a:pPr algn="ctr"/>
            <a:endParaRPr lang="ru-RU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C552ABB4-6EB0-4500-9731-AF5CE02E57E1}"/>
              </a:ext>
            </a:extLst>
          </p:cNvPr>
          <p:cNvSpPr/>
          <p:nvPr/>
        </p:nvSpPr>
        <p:spPr>
          <a:xfrm>
            <a:off x="188596" y="5868365"/>
            <a:ext cx="3047035" cy="2745129"/>
          </a:xfrm>
          <a:prstGeom prst="roundRect">
            <a:avLst>
              <a:gd name="adj" fmla="val 21306"/>
            </a:avLst>
          </a:prstGeom>
          <a:solidFill>
            <a:srgbClr val="FFBDB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Резкие изменения </a:t>
            </a:r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поведении или эмоциях.</a:t>
            </a:r>
          </a:p>
          <a:p>
            <a:pPr algn="ctr"/>
            <a:endParaRPr lang="ru-RU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Признаки депрессии </a:t>
            </a:r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или агрессивность к окружающим.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FC0D45ED-0A67-46F5-894C-195BB561294B}"/>
              </a:ext>
            </a:extLst>
          </p:cNvPr>
          <p:cNvSpPr/>
          <p:nvPr/>
        </p:nvSpPr>
        <p:spPr>
          <a:xfrm>
            <a:off x="3622370" y="5868365"/>
            <a:ext cx="3047035" cy="2745129"/>
          </a:xfrm>
          <a:prstGeom prst="roundRect">
            <a:avLst>
              <a:gd name="adj" fmla="val 21306"/>
            </a:avLst>
          </a:prstGeom>
          <a:solidFill>
            <a:srgbClr val="FFBDB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</a:rPr>
              <a:t>Факты </a:t>
            </a:r>
            <a:r>
              <a:rPr lang="ru-RU" b="1" dirty="0">
                <a:solidFill>
                  <a:schemeClr val="tx1"/>
                </a:solidFill>
                <a:latin typeface="Gill Sans Nova" panose="020B0602020104020203" pitchFamily="34" charset="0"/>
              </a:rPr>
              <a:t>передачи личных вещей</a:t>
            </a:r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</a:rPr>
              <a:t> «на память».</a:t>
            </a:r>
          </a:p>
          <a:p>
            <a:pPr algn="ctr"/>
            <a:endParaRPr lang="ru-RU" dirty="0">
              <a:solidFill>
                <a:schemeClr val="tx1"/>
              </a:solidFill>
              <a:latin typeface="Gill Sans Nova" panose="020B0602020104020203" pitchFamily="34" charset="0"/>
            </a:endParaRPr>
          </a:p>
          <a:p>
            <a:pPr algn="ctr"/>
            <a:endParaRPr lang="ru-RU" dirty="0">
              <a:solidFill>
                <a:schemeClr val="tx1"/>
              </a:solidFill>
              <a:latin typeface="Gill Sans Nova" panose="020B0602020104020203" pitchFamily="34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Высказывания </a:t>
            </a:r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 желании или намерении покончить с собой.</a:t>
            </a:r>
          </a:p>
        </p:txBody>
      </p:sp>
    </p:spTree>
    <p:extLst>
      <p:ext uri="{BB962C8B-B14F-4D97-AF65-F5344CB8AC3E}">
        <p14:creationId xmlns:p14="http://schemas.microsoft.com/office/powerpoint/2010/main" val="393412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CC5480-E7A6-4F53-93C8-5B4299010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3084" y="378823"/>
            <a:ext cx="6151832" cy="1331229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b="1" dirty="0">
                <a:latin typeface="Gill Sans Nova" panose="020B0602020104020203" pitchFamily="34" charset="0"/>
                <a:cs typeface="Times New Roman" panose="02020603050405020304" pitchFamily="18" charset="0"/>
              </a:rPr>
              <a:t>КУДА ОБРАТИТЬСЯ ЗА ПОМОЩЬЮ</a:t>
            </a:r>
            <a:endParaRPr lang="ru-RU" sz="2400" dirty="0">
              <a:latin typeface="Gill Sans Nova Light" panose="020B0302020104020203" pitchFamily="34" charset="0"/>
            </a:endParaRPr>
          </a:p>
          <a:p>
            <a:pPr marL="257175" indent="-257175" algn="just">
              <a:lnSpc>
                <a:spcPct val="107000"/>
              </a:lnSpc>
              <a:spcAft>
                <a:spcPts val="450"/>
              </a:spcAft>
              <a:buAutoNum type="arabicPeriod"/>
            </a:pPr>
            <a:endParaRPr lang="ru-RU" sz="2400" dirty="0">
              <a:latin typeface="Gill Sans Nova Light" panose="020B0302020104020203" pitchFamily="34" charset="0"/>
            </a:endParaRPr>
          </a:p>
        </p:txBody>
      </p:sp>
      <p:pic>
        <p:nvPicPr>
          <p:cNvPr id="8" name="Рисунок 7" descr="Телефонная трубка со сплошной заливкой">
            <a:extLst>
              <a:ext uri="{FF2B5EF4-FFF2-40B4-BE49-F238E27FC236}">
                <a16:creationId xmlns:a16="http://schemas.microsoft.com/office/drawing/2014/main" id="{457EFE3B-C20A-464C-AB2E-F32F88A44E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7218" y="3958045"/>
            <a:ext cx="914400" cy="914400"/>
          </a:xfrm>
          <a:prstGeom prst="rect">
            <a:avLst/>
          </a:prstGeom>
        </p:spPr>
      </p:pic>
      <p:pic>
        <p:nvPicPr>
          <p:cNvPr id="9" name="Рисунок 8" descr="Земля со сплошной заливкой">
            <a:extLst>
              <a:ext uri="{FF2B5EF4-FFF2-40B4-BE49-F238E27FC236}">
                <a16:creationId xmlns:a16="http://schemas.microsoft.com/office/drawing/2014/main" id="{F24783B4-E554-44CE-BA28-DD55CDF35B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6553" y="2430435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92A91A1-DE81-499A-84EB-9C3E0A863E24}"/>
              </a:ext>
            </a:extLst>
          </p:cNvPr>
          <p:cNvSpPr txBox="1"/>
          <p:nvPr/>
        </p:nvSpPr>
        <p:spPr>
          <a:xfrm>
            <a:off x="1351618" y="2067643"/>
            <a:ext cx="5159829" cy="680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1. Кризисный чат для подростков и молодежи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>
                <a:latin typeface="Gill Sans Nova" panose="020B0602020104020203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ru-RU" sz="2000" b="1" dirty="0" err="1">
                <a:latin typeface="Gill Sans Nova" panose="020B0602020104020203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твоятерритория.онлайн</a:t>
            </a:r>
            <a:r>
              <a:rPr lang="en-US" sz="2000" b="1" dirty="0">
                <a:latin typeface="Gill Sans Nova" panose="020B0602020104020203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ru-RU" sz="2000" b="1" dirty="0">
                <a:latin typeface="Gill Sans Nova" panose="020B0602020104020203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i="0" dirty="0">
                <a:effectLst/>
                <a:latin typeface="Gill Sans Nova Light" panose="020B0302020104020203" pitchFamily="34" charset="0"/>
              </a:rPr>
              <a:t>2. Анонимный чат-бот МЫРЯДОМ.ОНЛАЙН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ru-RU" sz="2000" b="1" dirty="0" err="1"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мырядом.онлайн</a:t>
            </a:r>
            <a:r>
              <a:rPr lang="en-US" sz="2000" b="1" dirty="0"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ru-RU" sz="2000" b="1" i="0" dirty="0">
                <a:effectLst/>
                <a:latin typeface="Gill Sans Nova" panose="020B0602020104020203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3. Всероссийский детский круглосуточный телефон доверия 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ru-RU" sz="2000" b="1" i="0" dirty="0">
                <a:effectLst/>
                <a:latin typeface="Gill Sans Nova" panose="020B0602020104020203" pitchFamily="34" charset="0"/>
              </a:rPr>
              <a:t>8 800 2000 122</a:t>
            </a:r>
            <a:endParaRPr lang="ru-RU" sz="2000" dirty="0">
              <a:latin typeface="Gill Sans Nova Light" panose="020B0302020104020203" pitchFamily="34" charset="0"/>
            </a:endParaRP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4. Телефон доверия экстренной медико-психологической помощи г. Уфы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ru-RU" sz="2000" b="1" dirty="0">
                <a:latin typeface="Gill Sans Nova" panose="020B0602020104020203" pitchFamily="34" charset="0"/>
              </a:rPr>
              <a:t>(347) 295 - 02 - 36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5. Республиканский центр социально-психологической помощи семье, детям и молодежи</a:t>
            </a:r>
          </a:p>
          <a:p>
            <a:pPr algn="just">
              <a:lnSpc>
                <a:spcPct val="100000"/>
              </a:lnSpc>
            </a:pPr>
            <a:r>
              <a:rPr lang="ru-RU" dirty="0">
                <a:latin typeface="Gill Sans Nova Light" panose="020B0302020104020203" pitchFamily="34" charset="0"/>
              </a:rPr>
              <a:t>телефон доверия </a:t>
            </a:r>
          </a:p>
          <a:p>
            <a:pPr algn="ctr">
              <a:lnSpc>
                <a:spcPct val="100000"/>
              </a:lnSpc>
            </a:pPr>
            <a:r>
              <a:rPr lang="ru-RU" sz="2000" b="1" dirty="0">
                <a:latin typeface="Gill Sans Nova" panose="020B0602020104020203" pitchFamily="34" charset="0"/>
              </a:rPr>
              <a:t>(347) 273 - 09 – 00</a:t>
            </a:r>
          </a:p>
          <a:p>
            <a:pPr algn="ctr">
              <a:lnSpc>
                <a:spcPct val="100000"/>
              </a:lnSpc>
            </a:pPr>
            <a:endParaRPr lang="ru-RU" sz="2000" b="1" dirty="0">
              <a:latin typeface="Gill Sans Nova" panose="020B0602020104020203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ru-RU" dirty="0">
                <a:latin typeface="Gill Sans Nova Light" panose="020B0302020104020203" pitchFamily="34" charset="0"/>
              </a:rPr>
              <a:t>экстренная психологическая помощь </a:t>
            </a:r>
          </a:p>
          <a:p>
            <a:pPr algn="ctr">
              <a:lnSpc>
                <a:spcPct val="100000"/>
              </a:lnSpc>
            </a:pPr>
            <a:r>
              <a:rPr lang="ru-RU" sz="2000" b="1" dirty="0">
                <a:latin typeface="Gill Sans Nova" panose="020B0602020104020203" pitchFamily="34" charset="0"/>
              </a:rPr>
              <a:t>(347) 276 - 56 - 03</a:t>
            </a:r>
          </a:p>
        </p:txBody>
      </p:sp>
    </p:spTree>
    <p:extLst>
      <p:ext uri="{BB962C8B-B14F-4D97-AF65-F5344CB8AC3E}">
        <p14:creationId xmlns:p14="http://schemas.microsoft.com/office/powerpoint/2010/main" val="21417507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1334</TotalTime>
  <Words>571</Words>
  <Application>Microsoft Office PowerPoint</Application>
  <PresentationFormat>Экран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Gill Sans Nova</vt:lpstr>
      <vt:lpstr>Gill Sans Nova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А Овчинникова</dc:creator>
  <cp:lastModifiedBy>Анна А Овчинникова</cp:lastModifiedBy>
  <cp:revision>39</cp:revision>
  <dcterms:created xsi:type="dcterms:W3CDTF">2024-03-26T06:09:31Z</dcterms:created>
  <dcterms:modified xsi:type="dcterms:W3CDTF">2024-03-27T07:59:51Z</dcterms:modified>
</cp:coreProperties>
</file>