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3" r:id="rId3"/>
    <p:sldId id="264" r:id="rId4"/>
    <p:sldId id="265" r:id="rId5"/>
    <p:sldId id="266" r:id="rId6"/>
    <p:sldId id="267" r:id="rId7"/>
    <p:sldId id="270" r:id="rId8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4;&#1099;&#1088;&#1103;&#1076;&#1086;&#1084;.&#1086;&#1085;&#1083;&#1072;&#1081;&#1085;/" TargetMode="External"/><Relationship Id="rId3" Type="http://schemas.openxmlformats.org/officeDocument/2006/relationships/image" Target="../media/image21.png"/><Relationship Id="rId7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36761" y="249160"/>
            <a:ext cx="6384473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проявляется </a:t>
            </a:r>
            <a:r>
              <a:rPr lang="ru-RU" sz="3200" b="1" dirty="0" err="1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кибербуллинг</a:t>
            </a:r>
            <a:endParaRPr lang="ru-RU" sz="32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2FC2D8-D0E5-4530-802D-04AB15AF3414}"/>
              </a:ext>
            </a:extLst>
          </p:cNvPr>
          <p:cNvSpPr txBox="1"/>
          <p:nvPr/>
        </p:nvSpPr>
        <p:spPr>
          <a:xfrm>
            <a:off x="250370" y="1084785"/>
            <a:ext cx="6357257" cy="750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Публикация личных фотографий 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(карикатур, мемов) </a:t>
            </a:r>
            <a:r>
              <a:rPr lang="ru-RU" sz="2400" b="1" i="0" dirty="0">
                <a:effectLst/>
                <a:latin typeface="Gill Sans Nova Light" panose="020B0302020104020203" pitchFamily="34" charset="0"/>
              </a:rPr>
              <a:t>с оскорбительными комментариями 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или цитатами из личной переписки.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Взлом личных аккаунтов в социальных сетях 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и последующая публикация оскорбительных сообщений, направленных на других пользователей.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Шантаж, угрозы и вымогательство 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со стороны злоумышленников.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Клевета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в интернете путем размещения заведомо ложной информации о потерпевшем.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Социальная изоляция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, когда жертва игнорируется в виртуальном пространстве.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 err="1">
                <a:effectLst/>
                <a:latin typeface="Gill Sans Nova Light" panose="020B0302020104020203" pitchFamily="34" charset="0"/>
              </a:rPr>
              <a:t>Хеппислэпинг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(</a:t>
            </a:r>
            <a:r>
              <a:rPr lang="ru-RU" sz="2400" b="0" i="0" dirty="0" err="1">
                <a:effectLst/>
                <a:latin typeface="Gill Sans Nova Light" panose="020B0302020104020203" pitchFamily="34" charset="0"/>
              </a:rPr>
              <a:t>happy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</a:t>
            </a:r>
            <a:r>
              <a:rPr lang="ru-RU" sz="2400" b="0" i="0" dirty="0" err="1">
                <a:effectLst/>
                <a:latin typeface="Gill Sans Nova Light" panose="020B0302020104020203" pitchFamily="34" charset="0"/>
              </a:rPr>
              <a:t>slapping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) - физическое нападение на жертву с целью развлечения, с последующей записью на видео и распространением в интернете.</a:t>
            </a:r>
          </a:p>
        </p:txBody>
      </p:sp>
    </p:spTree>
    <p:extLst>
      <p:ext uri="{BB962C8B-B14F-4D97-AF65-F5344CB8AC3E}">
        <p14:creationId xmlns:p14="http://schemas.microsoft.com/office/powerpoint/2010/main" val="24731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 descr="Изображение выглядит как зарисовка, искусство, черно-белый, иллюстрация&#10;&#10;Автоматически созданное описание со средним доверительным уровнем">
            <a:extLst>
              <a:ext uri="{FF2B5EF4-FFF2-40B4-BE49-F238E27FC236}">
                <a16:creationId xmlns:a16="http://schemas.microsoft.com/office/drawing/2014/main" id="{196B37FF-A52F-4166-BD1A-528302C480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0" r="4900"/>
          <a:stretch/>
        </p:blipFill>
        <p:spPr>
          <a:xfrm>
            <a:off x="0" y="7111465"/>
            <a:ext cx="6858000" cy="1905071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FF9F9E94-ECAD-4A47-A63B-1EAA71AF67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9" r="23333"/>
          <a:stretch/>
        </p:blipFill>
        <p:spPr>
          <a:xfrm>
            <a:off x="0" y="4511274"/>
            <a:ext cx="6858000" cy="1810155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C52C58FE-4651-4219-B272-AC000718205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3" r="10280"/>
          <a:stretch/>
        </p:blipFill>
        <p:spPr>
          <a:xfrm>
            <a:off x="0" y="1978199"/>
            <a:ext cx="6858000" cy="1935865"/>
          </a:xfrm>
          <a:prstGeom prst="rect">
            <a:avLst/>
          </a:prstGeom>
        </p:spPr>
      </p:pic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D3DA891C-5E70-477C-B6D3-02E2157DB8A9}"/>
              </a:ext>
            </a:extLst>
          </p:cNvPr>
          <p:cNvSpPr/>
          <p:nvPr/>
        </p:nvSpPr>
        <p:spPr>
          <a:xfrm>
            <a:off x="862695" y="1350000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оставайтесь в стороне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8" y="84993"/>
            <a:ext cx="5910942" cy="868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4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 педагога в случаях проявлений </a:t>
            </a:r>
            <a:r>
              <a:rPr lang="ru-RU" sz="2400" b="1" dirty="0" err="1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кибербуллинга</a:t>
            </a:r>
            <a:r>
              <a:rPr lang="ru-RU" sz="24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 descr="Значок 1 контур">
            <a:extLst>
              <a:ext uri="{FF2B5EF4-FFF2-40B4-BE49-F238E27FC236}">
                <a16:creationId xmlns:a16="http://schemas.microsoft.com/office/drawing/2014/main" id="{AC967437-004E-4C71-AE00-8E24C0EAFC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312" y="1080000"/>
            <a:ext cx="685800" cy="685800"/>
          </a:xfrm>
          <a:prstGeom prst="rect">
            <a:avLst/>
          </a:prstGeom>
        </p:spPr>
      </p:pic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2D6944E-B4A5-48CB-B512-EF55CD245BB1}"/>
              </a:ext>
            </a:extLst>
          </p:cNvPr>
          <p:cNvSpPr/>
          <p:nvPr/>
        </p:nvSpPr>
        <p:spPr>
          <a:xfrm>
            <a:off x="862695" y="4272071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</a:rPr>
              <a:t>Проанализируйте ситуацию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 descr="Значок со сплошной заливкой">
            <a:extLst>
              <a:ext uri="{FF2B5EF4-FFF2-40B4-BE49-F238E27FC236}">
                <a16:creationId xmlns:a16="http://schemas.microsoft.com/office/drawing/2014/main" id="{D694571E-86DA-4962-B4B1-5BC1F36F57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500" y="4002071"/>
            <a:ext cx="685800" cy="68580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710BEC79-27A6-4744-88B7-755A56E035C7}"/>
              </a:ext>
            </a:extLst>
          </p:cNvPr>
          <p:cNvSpPr txBox="1"/>
          <p:nvPr/>
        </p:nvSpPr>
        <p:spPr>
          <a:xfrm>
            <a:off x="459920" y="5082071"/>
            <a:ext cx="59381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Gill Sans Nova Light" panose="020B0302020104020203" pitchFamily="34" charset="0"/>
              </a:rPr>
              <a:t>	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Определите, является ли это конфликтом или </a:t>
            </a:r>
            <a:r>
              <a:rPr lang="ru-RU" b="0" i="0" dirty="0" err="1">
                <a:effectLst/>
                <a:latin typeface="Gill Sans Nova Light" panose="020B0302020104020203" pitchFamily="34" charset="0"/>
              </a:rPr>
              <a:t>буллингом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. </a:t>
            </a:r>
            <a:r>
              <a:rPr lang="ru-RU" b="0" i="0" dirty="0">
                <a:latin typeface="Gill Sans Nova Light" panose="020B0302020104020203" pitchFamily="34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онфликт – это ситуация, которая произошла один-два раза, </a:t>
            </a:r>
            <a:r>
              <a:rPr lang="ru-RU" sz="1800" dirty="0" err="1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буллинг</a:t>
            </a:r>
            <a:r>
              <a:rPr lang="ru-RU" sz="18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–систематический процесс.</a:t>
            </a:r>
            <a:endParaRPr lang="ru-RU" dirty="0">
              <a:latin typeface="Gill Sans Nova Light" panose="020B0302020104020203" pitchFamily="34" charset="0"/>
            </a:endParaRP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1426D96C-3D60-4691-9B91-FBD09C5D2FF6}"/>
              </a:ext>
            </a:extLst>
          </p:cNvPr>
          <p:cNvSpPr/>
          <p:nvPr/>
        </p:nvSpPr>
        <p:spPr>
          <a:xfrm>
            <a:off x="835479" y="6750000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</a:rPr>
              <a:t>Выясните подробности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07AE39-51BB-4982-A48C-F53E17BD4F77}"/>
              </a:ext>
            </a:extLst>
          </p:cNvPr>
          <p:cNvSpPr txBox="1"/>
          <p:nvPr/>
        </p:nvSpPr>
        <p:spPr>
          <a:xfrm>
            <a:off x="473528" y="7560000"/>
            <a:ext cx="59381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Gill Sans Nova Light" panose="020B0302020104020203" pitchFamily="34" charset="0"/>
              </a:rPr>
              <a:t>	</a:t>
            </a:r>
            <a:r>
              <a:rPr lang="ru-RU" sz="18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Попросите ребенка рассказать о проблеме подробнее: кто травит и за что, объясните ему, что в этом нет его вины - жертвой </a:t>
            </a:r>
            <a:r>
              <a:rPr lang="ru-RU" sz="1800" dirty="0" err="1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кибербуллинга</a:t>
            </a:r>
            <a:r>
              <a:rPr lang="ru-RU" sz="18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может стать любой.</a:t>
            </a:r>
          </a:p>
        </p:txBody>
      </p:sp>
      <p:pic>
        <p:nvPicPr>
          <p:cNvPr id="28" name="Рисунок 27" descr="Значок 3 контур">
            <a:extLst>
              <a:ext uri="{FF2B5EF4-FFF2-40B4-BE49-F238E27FC236}">
                <a16:creationId xmlns:a16="http://schemas.microsoft.com/office/drawing/2014/main" id="{0A812587-BA4E-461E-BAA1-D27D8D64CE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500" y="6480000"/>
            <a:ext cx="685800" cy="6858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459920" y="2159739"/>
            <a:ext cx="593815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Gill Sans Nova Light" panose="020B0302020104020203" pitchFamily="34" charset="0"/>
              </a:rPr>
              <a:t>	П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роблема не решится сама собой. Вмешательство педагога и его активное участие в процессе решения проблемы могут помочь.</a:t>
            </a:r>
          </a:p>
          <a:p>
            <a:pPr algn="just"/>
            <a:r>
              <a:rPr lang="ru-RU" b="0" i="0" dirty="0">
                <a:effectLst/>
                <a:latin typeface="Gill Sans Nova Light" panose="020B0302020104020203" pitchFamily="34" charset="0"/>
              </a:rPr>
              <a:t>	Если </a:t>
            </a:r>
            <a:r>
              <a:rPr lang="ru-RU" dirty="0">
                <a:latin typeface="Gill Sans Nova Light" panose="020B0302020104020203" pitchFamily="34" charset="0"/>
              </a:rPr>
              <a:t>обучающийся рассказал о травле, необходимо в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ыразить ребенку благодарность за открытость и поддержать его. </a:t>
            </a:r>
            <a:endParaRPr lang="ru-RU" sz="1800" dirty="0"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D70438-6128-4E8B-897B-58C9D4D733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r="22745"/>
          <a:stretch/>
        </p:blipFill>
        <p:spPr>
          <a:xfrm>
            <a:off x="0" y="2021293"/>
            <a:ext cx="6858000" cy="172859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D114ECB-F388-4119-8595-572BA69CE9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5" r="3110"/>
          <a:stretch/>
        </p:blipFill>
        <p:spPr>
          <a:xfrm>
            <a:off x="-1" y="5504304"/>
            <a:ext cx="6858001" cy="2420496"/>
          </a:xfrm>
          <a:prstGeom prst="rect">
            <a:avLst/>
          </a:prstGeom>
        </p:spPr>
      </p:pic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D3DA891C-5E70-477C-B6D3-02E2157DB8A9}"/>
              </a:ext>
            </a:extLst>
          </p:cNvPr>
          <p:cNvSpPr/>
          <p:nvPr/>
        </p:nvSpPr>
        <p:spPr>
          <a:xfrm>
            <a:off x="862695" y="1605493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Помогите собрать доказательства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8" y="84993"/>
            <a:ext cx="5910942" cy="868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4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 педагога в случаях проявлений </a:t>
            </a:r>
            <a:r>
              <a:rPr lang="ru-RU" sz="2400" b="1" dirty="0" err="1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кибербуллинга</a:t>
            </a:r>
            <a:endParaRPr lang="ru-RU" sz="24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2D6944E-B4A5-48CB-B512-EF55CD245BB1}"/>
              </a:ext>
            </a:extLst>
          </p:cNvPr>
          <p:cNvSpPr/>
          <p:nvPr/>
        </p:nvSpPr>
        <p:spPr>
          <a:xfrm>
            <a:off x="862695" y="4870267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</a:rPr>
              <a:t>Дайте совет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0BEC79-27A6-4744-88B7-755A56E035C7}"/>
              </a:ext>
            </a:extLst>
          </p:cNvPr>
          <p:cNvSpPr txBox="1"/>
          <p:nvPr/>
        </p:nvSpPr>
        <p:spPr>
          <a:xfrm>
            <a:off x="459920" y="5680267"/>
            <a:ext cx="5938158" cy="1937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	Посоветуйте ребенку выйти из всех виртуальных сообществ, где он подвергается травле, и настроить приватность (</a:t>
            </a:r>
            <a:r>
              <a:rPr lang="ru-RU" sz="18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запретить добавлять себя в подобные беседы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).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dirty="0">
                <a:latin typeface="Gill Sans Nova Light" panose="020B0302020104020203" pitchFamily="34" charset="0"/>
              </a:rPr>
              <a:t>	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Предложите ему описать произошедшее на бумаге, чтобы осознать ситуацию и научиться распознавать признаки </a:t>
            </a:r>
            <a:r>
              <a:rPr lang="ru-RU" b="0" i="0" dirty="0" err="1">
                <a:effectLst/>
                <a:latin typeface="Gill Sans Nova Light" panose="020B0302020104020203" pitchFamily="34" charset="0"/>
              </a:rPr>
              <a:t>кибербуллинга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.</a:t>
            </a:r>
            <a:endParaRPr lang="ru-RU" sz="1800" dirty="0"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 descr="Значок 4 со сплошной заливкой">
            <a:extLst>
              <a:ext uri="{FF2B5EF4-FFF2-40B4-BE49-F238E27FC236}">
                <a16:creationId xmlns:a16="http://schemas.microsoft.com/office/drawing/2014/main" id="{761FB867-4C0F-4900-9294-F9EFC87668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5500" y="1335493"/>
            <a:ext cx="685800" cy="685800"/>
          </a:xfrm>
          <a:prstGeom prst="rect">
            <a:avLst/>
          </a:prstGeom>
        </p:spPr>
      </p:pic>
      <p:pic>
        <p:nvPicPr>
          <p:cNvPr id="16" name="Рисунок 15" descr="Значок 5 контур">
            <a:extLst>
              <a:ext uri="{FF2B5EF4-FFF2-40B4-BE49-F238E27FC236}">
                <a16:creationId xmlns:a16="http://schemas.microsoft.com/office/drawing/2014/main" id="{89D0CC93-194D-4EF5-9821-6113AE3906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5500" y="4600267"/>
            <a:ext cx="685800" cy="6858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AD0E09F-8ADF-4AE6-88B9-D310EB1EE894}"/>
              </a:ext>
            </a:extLst>
          </p:cNvPr>
          <p:cNvSpPr txBox="1"/>
          <p:nvPr/>
        </p:nvSpPr>
        <p:spPr>
          <a:xfrm>
            <a:off x="473528" y="2456456"/>
            <a:ext cx="5910942" cy="1267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800" dirty="0">
                <a:latin typeface="Gill Sans Nova Light" panose="020B0302020104020203" pitchFamily="34" charset="0"/>
              </a:rPr>
              <a:t>	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Поддержите ребенка в сборе всех возможных доказательств, таких как скриншоты переписок или записи. В случае травли через телефон, можно временно сменить номер.</a:t>
            </a:r>
          </a:p>
        </p:txBody>
      </p:sp>
    </p:spTree>
    <p:extLst>
      <p:ext uri="{BB962C8B-B14F-4D97-AF65-F5344CB8AC3E}">
        <p14:creationId xmlns:p14="http://schemas.microsoft.com/office/powerpoint/2010/main" val="93179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D114ECB-F388-4119-8595-572BA69CE9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5" r="3110"/>
          <a:stretch/>
        </p:blipFill>
        <p:spPr>
          <a:xfrm>
            <a:off x="-1" y="2218619"/>
            <a:ext cx="6858001" cy="1921305"/>
          </a:xfrm>
          <a:prstGeom prst="rect">
            <a:avLst/>
          </a:prstGeom>
        </p:spPr>
      </p:pic>
      <p:pic>
        <p:nvPicPr>
          <p:cNvPr id="9" name="Рисунок 8" descr="Изображение выглядит как зарисовка, рисунок, искусство, черно-белый&#10;&#10;Автоматически созданное описание">
            <a:extLst>
              <a:ext uri="{FF2B5EF4-FFF2-40B4-BE49-F238E27FC236}">
                <a16:creationId xmlns:a16="http://schemas.microsoft.com/office/drawing/2014/main" id="{3DC544A6-B27D-4CD2-AEEA-58F62B38A0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6" r="29125"/>
          <a:stretch/>
        </p:blipFill>
        <p:spPr>
          <a:xfrm>
            <a:off x="-1" y="4672242"/>
            <a:ext cx="6858001" cy="332875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8" y="84993"/>
            <a:ext cx="5910942" cy="868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4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 педагога в случаях проявлений </a:t>
            </a:r>
            <a:r>
              <a:rPr lang="ru-RU" sz="2400" b="1" dirty="0" err="1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кибербуллинга</a:t>
            </a:r>
            <a:endParaRPr lang="ru-RU" sz="24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2D6944E-B4A5-48CB-B512-EF55CD245BB1}"/>
              </a:ext>
            </a:extLst>
          </p:cNvPr>
          <p:cNvSpPr/>
          <p:nvPr/>
        </p:nvSpPr>
        <p:spPr>
          <a:xfrm>
            <a:off x="862695" y="1584583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</a:rPr>
              <a:t>Сообщите педагогическому составу и родителям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0BEC79-27A6-4744-88B7-755A56E035C7}"/>
              </a:ext>
            </a:extLst>
          </p:cNvPr>
          <p:cNvSpPr txBox="1"/>
          <p:nvPr/>
        </p:nvSpPr>
        <p:spPr>
          <a:xfrm>
            <a:off x="459920" y="2394583"/>
            <a:ext cx="593815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Gill Sans Nova Light" panose="020B0302020104020203" pitchFamily="34" charset="0"/>
              </a:rPr>
              <a:t>	С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ообщите о проблеме директору и школьному психологу, чтобы предотвратить возможные психологические проблемы у детей. Обратитесь к родителям ребенка, подвергшегося травле, а также к родителям обидчиков, чтобы разрешить конфликт.</a:t>
            </a:r>
            <a:endParaRPr lang="ru-RU" sz="1800" dirty="0">
              <a:latin typeface="Gill Sans Nova Light" panose="020B0302020104020203" pitchFamily="34" charset="0"/>
            </a:endParaRP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1426D96C-3D60-4691-9B91-FBD09C5D2FF6}"/>
              </a:ext>
            </a:extLst>
          </p:cNvPr>
          <p:cNvSpPr/>
          <p:nvPr/>
        </p:nvSpPr>
        <p:spPr>
          <a:xfrm>
            <a:off x="835479" y="4672242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Проведите беседу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07AE39-51BB-4982-A48C-F53E17BD4F77}"/>
              </a:ext>
            </a:extLst>
          </p:cNvPr>
          <p:cNvSpPr txBox="1"/>
          <p:nvPr/>
        </p:nvSpPr>
        <p:spPr>
          <a:xfrm>
            <a:off x="473528" y="5482242"/>
            <a:ext cx="593815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effectLst/>
                <a:latin typeface="Gill Sans Nova Light" panose="020B0302020104020203" pitchFamily="34" charset="0"/>
              </a:rPr>
              <a:t>	Проведите урок в классе на тему </a:t>
            </a:r>
            <a:r>
              <a:rPr lang="ru-RU" b="0" i="0" dirty="0" err="1">
                <a:effectLst/>
                <a:latin typeface="Gill Sans Nova Light" panose="020B0302020104020203" pitchFamily="34" charset="0"/>
              </a:rPr>
              <a:t>кибербуллинга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 и его последствий, объяснив, что это неприемлемо и наносит вред всем участникам. Обсудите с учениками не только роли жертвы и агрессора, но и чувства свидетелей. </a:t>
            </a:r>
          </a:p>
          <a:p>
            <a:pPr algn="just"/>
            <a:r>
              <a:rPr lang="ru-RU" dirty="0">
                <a:latin typeface="Gill Sans Nova Light" panose="020B0302020104020203" pitchFamily="34" charset="0"/>
              </a:rPr>
              <a:t>	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Проведите родительское собрание по этой теме, чтобы повысить осведомленность родителей о проблеме и помочь им заметить ее признаки вовремя.</a:t>
            </a:r>
            <a:endParaRPr lang="ru-RU" sz="1800" dirty="0">
              <a:latin typeface="Gill Sans Nova Light" panose="020B0302020104020203" pitchFamily="34" charset="0"/>
            </a:endParaRPr>
          </a:p>
        </p:txBody>
      </p:sp>
      <p:pic>
        <p:nvPicPr>
          <p:cNvPr id="17" name="Рисунок 16" descr="Значок 6 со сплошной заливкой">
            <a:extLst>
              <a:ext uri="{FF2B5EF4-FFF2-40B4-BE49-F238E27FC236}">
                <a16:creationId xmlns:a16="http://schemas.microsoft.com/office/drawing/2014/main" id="{CFF6F4DC-F8E3-4BDF-B54C-56B533FE84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5500" y="1314583"/>
            <a:ext cx="685800" cy="685800"/>
          </a:xfrm>
          <a:prstGeom prst="rect">
            <a:avLst/>
          </a:prstGeom>
        </p:spPr>
      </p:pic>
      <p:pic>
        <p:nvPicPr>
          <p:cNvPr id="3" name="Рисунок 2" descr="Значок 7 контур">
            <a:extLst>
              <a:ext uri="{FF2B5EF4-FFF2-40B4-BE49-F238E27FC236}">
                <a16:creationId xmlns:a16="http://schemas.microsoft.com/office/drawing/2014/main" id="{3B6AD9FC-9E60-4CD4-9B2F-45D43ACBBC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400" y="4403934"/>
            <a:ext cx="687600" cy="6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4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616AD91C-7195-47EA-A9BD-878300B23A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r="22745"/>
          <a:stretch/>
        </p:blipFill>
        <p:spPr>
          <a:xfrm>
            <a:off x="0" y="6605225"/>
            <a:ext cx="6858000" cy="1728591"/>
          </a:xfrm>
          <a:prstGeom prst="rect">
            <a:avLst/>
          </a:prstGeom>
        </p:spPr>
      </p:pic>
      <p:pic>
        <p:nvPicPr>
          <p:cNvPr id="20" name="Рисунок 19" descr="Изображение выглядит как зарисовка, рисунок, искусство, черно-белый&#10;&#10;Автоматически созданное описание">
            <a:extLst>
              <a:ext uri="{FF2B5EF4-FFF2-40B4-BE49-F238E27FC236}">
                <a16:creationId xmlns:a16="http://schemas.microsoft.com/office/drawing/2014/main" id="{ED705F7A-22A1-4A97-BD1F-006D51BAA9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6" r="7361"/>
          <a:stretch/>
        </p:blipFill>
        <p:spPr>
          <a:xfrm>
            <a:off x="-2" y="4861025"/>
            <a:ext cx="6858001" cy="1992051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732EAB0-E670-4C3D-BA97-BDDF1AAB86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5" r="3110"/>
          <a:stretch/>
        </p:blipFill>
        <p:spPr>
          <a:xfrm>
            <a:off x="-1" y="3432753"/>
            <a:ext cx="6858001" cy="17442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D1BEFDD-EF2A-4E0B-8D6B-DE899A8489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r="22745"/>
          <a:stretch/>
        </p:blipFill>
        <p:spPr>
          <a:xfrm>
            <a:off x="-1" y="1558359"/>
            <a:ext cx="6858000" cy="1728591"/>
          </a:xfrm>
          <a:prstGeom prst="rect">
            <a:avLst/>
          </a:prstGeom>
        </p:spPr>
      </p:pic>
      <p:sp>
        <p:nvSpPr>
          <p:cNvPr id="8" name="Символ &quot;Запрещено&quot; 7">
            <a:extLst>
              <a:ext uri="{FF2B5EF4-FFF2-40B4-BE49-F238E27FC236}">
                <a16:creationId xmlns:a16="http://schemas.microsoft.com/office/drawing/2014/main" id="{DF6C359E-B493-44A5-A96D-0ABD2DAFCDE6}"/>
              </a:ext>
            </a:extLst>
          </p:cNvPr>
          <p:cNvSpPr/>
          <p:nvPr/>
        </p:nvSpPr>
        <p:spPr>
          <a:xfrm>
            <a:off x="-439420" y="-579667"/>
            <a:ext cx="2377440" cy="2353765"/>
          </a:xfrm>
          <a:prstGeom prst="noSmoking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8" y="536813"/>
            <a:ext cx="5910942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НЕ стоит делать</a:t>
            </a:r>
            <a:endParaRPr lang="ru-RU" sz="32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0ACF-E277-417F-BA14-C71F656F0EA0}"/>
              </a:ext>
            </a:extLst>
          </p:cNvPr>
          <p:cNvSpPr txBox="1"/>
          <p:nvPr/>
        </p:nvSpPr>
        <p:spPr>
          <a:xfrm>
            <a:off x="473528" y="1774098"/>
            <a:ext cx="5910942" cy="623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100" b="0" i="0" dirty="0">
                <a:effectLst/>
                <a:latin typeface="Gill Sans Nova Light" panose="020B0302020104020203" pitchFamily="34" charset="0"/>
              </a:rPr>
              <a:t>	</a:t>
            </a:r>
            <a:r>
              <a:rPr lang="ru-RU" sz="2100" b="1" i="0" dirty="0">
                <a:effectLst/>
                <a:latin typeface="Gill Sans Nova Light" panose="020B0302020104020203" pitchFamily="34" charset="0"/>
              </a:rPr>
              <a:t>Не осуждайте </a:t>
            </a:r>
            <a:r>
              <a:rPr lang="ru-RU" sz="2100" b="0" i="0" dirty="0">
                <a:effectLst/>
                <a:latin typeface="Gill Sans Nova Light" panose="020B0302020104020203" pitchFamily="34" charset="0"/>
              </a:rPr>
              <a:t>ни публично, ни в частных разговорах участников </a:t>
            </a:r>
            <a:r>
              <a:rPr lang="ru-RU" sz="2100" b="0" i="0" dirty="0" err="1">
                <a:effectLst/>
                <a:latin typeface="Gill Sans Nova Light" panose="020B0302020104020203" pitchFamily="34" charset="0"/>
              </a:rPr>
              <a:t>кибербуллинга</a:t>
            </a:r>
            <a:r>
              <a:rPr lang="ru-RU" sz="2100" b="0" i="0" dirty="0">
                <a:effectLst/>
                <a:latin typeface="Gill Sans Nova Light" panose="020B0302020104020203" pitchFamily="34" charset="0"/>
              </a:rPr>
              <a:t> - ни жертву, ни агрессора, ни свидетелей, и не принимайте сторону кого-либо из них.</a:t>
            </a:r>
          </a:p>
          <a:p>
            <a:pPr algn="just"/>
            <a:endParaRPr lang="ru-RU" sz="2100" b="0" i="0" dirty="0">
              <a:effectLst/>
              <a:latin typeface="Gill Sans Nova Light" panose="020B0302020104020203" pitchFamily="34" charset="0"/>
            </a:endParaRPr>
          </a:p>
          <a:p>
            <a:pPr algn="just"/>
            <a:endParaRPr lang="ru-RU" sz="2100" b="0" i="0" dirty="0">
              <a:effectLst/>
              <a:latin typeface="Gill Sans Nova Light" panose="020B0302020104020203" pitchFamily="34" charset="0"/>
            </a:endParaRPr>
          </a:p>
          <a:p>
            <a:pPr algn="just"/>
            <a:r>
              <a:rPr lang="ru-RU" sz="2100" b="0" i="0" dirty="0">
                <a:effectLst/>
                <a:latin typeface="Gill Sans Nova Light" panose="020B0302020104020203" pitchFamily="34" charset="0"/>
              </a:rPr>
              <a:t>	</a:t>
            </a:r>
            <a:r>
              <a:rPr lang="ru-RU" sz="2100" b="1" i="0" dirty="0">
                <a:effectLst/>
                <a:latin typeface="Gill Sans Nova Light" panose="020B0302020104020203" pitchFamily="34" charset="0"/>
              </a:rPr>
              <a:t>Не требуйте извинений </a:t>
            </a:r>
            <a:r>
              <a:rPr lang="ru-RU" sz="2100" b="0" i="0" dirty="0">
                <a:effectLst/>
                <a:latin typeface="Gill Sans Nova Light" panose="020B0302020104020203" pitchFamily="34" charset="0"/>
              </a:rPr>
              <a:t>или раскаяния от обидчика </a:t>
            </a:r>
            <a:r>
              <a:rPr lang="ru-RU" sz="2100" b="1" i="0" dirty="0">
                <a:effectLst/>
                <a:latin typeface="Gill Sans Nova Light" panose="020B0302020104020203" pitchFamily="34" charset="0"/>
              </a:rPr>
              <a:t>перед всем классом</a:t>
            </a:r>
            <a:r>
              <a:rPr lang="ru-RU" sz="2100" b="0" i="0" dirty="0">
                <a:effectLst/>
                <a:latin typeface="Gill Sans Nova Light" panose="020B0302020104020203" pitchFamily="34" charset="0"/>
              </a:rPr>
              <a:t>, такой подход лишь усугубит сложившуюся ситуацию.</a:t>
            </a:r>
          </a:p>
          <a:p>
            <a:pPr algn="just"/>
            <a:endParaRPr lang="ru-RU" sz="2100" b="0" i="0" dirty="0">
              <a:effectLst/>
              <a:latin typeface="Gill Sans Nova Light" panose="020B0302020104020203" pitchFamily="34" charset="0"/>
            </a:endParaRPr>
          </a:p>
          <a:p>
            <a:pPr algn="just"/>
            <a:endParaRPr lang="ru-RU" sz="2100" b="0" i="0" dirty="0">
              <a:effectLst/>
              <a:latin typeface="Gill Sans Nova Light" panose="020B0302020104020203" pitchFamily="34" charset="0"/>
            </a:endParaRPr>
          </a:p>
          <a:p>
            <a:pPr algn="just"/>
            <a:r>
              <a:rPr lang="ru-RU" sz="2100" b="0" i="0" dirty="0">
                <a:effectLst/>
                <a:latin typeface="Gill Sans Nova Light" panose="020B0302020104020203" pitchFamily="34" charset="0"/>
              </a:rPr>
              <a:t>	</a:t>
            </a:r>
            <a:r>
              <a:rPr lang="ru-RU" sz="2100" b="1" i="0" dirty="0">
                <a:effectLst/>
                <a:latin typeface="Gill Sans Nova Light" panose="020B0302020104020203" pitchFamily="34" charset="0"/>
              </a:rPr>
              <a:t>Не </a:t>
            </a:r>
            <a:r>
              <a:rPr lang="ru-RU" sz="21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обесценивайте</a:t>
            </a:r>
            <a:r>
              <a:rPr lang="ru-RU" sz="21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b="0" i="0" dirty="0">
                <a:effectLst/>
                <a:latin typeface="Gill Sans Nova Light" panose="020B0302020104020203" pitchFamily="34" charset="0"/>
              </a:rPr>
              <a:t>чувства жертвы. Даже если для взрослых они кажутся незначительными, для ребенка они могут быть очень важными.</a:t>
            </a:r>
          </a:p>
          <a:p>
            <a:pPr algn="just"/>
            <a:endParaRPr lang="ru-RU" sz="2100" b="0" i="0" dirty="0">
              <a:effectLst/>
              <a:latin typeface="Gill Sans Nova Light" panose="020B0302020104020203" pitchFamily="34" charset="0"/>
            </a:endParaRPr>
          </a:p>
          <a:p>
            <a:pPr algn="just"/>
            <a:endParaRPr lang="ru-RU" sz="2100" b="0" i="0" dirty="0">
              <a:effectLst/>
              <a:latin typeface="Gill Sans Nova Light" panose="020B0302020104020203" pitchFamily="34" charset="0"/>
            </a:endParaRPr>
          </a:p>
          <a:p>
            <a:pPr algn="just"/>
            <a:r>
              <a:rPr lang="ru-RU" sz="2100" b="0" i="0" dirty="0">
                <a:effectLst/>
                <a:latin typeface="Gill Sans Nova Light" panose="020B0302020104020203" pitchFamily="34" charset="0"/>
              </a:rPr>
              <a:t>	</a:t>
            </a:r>
            <a:r>
              <a:rPr lang="ru-RU" sz="2100" b="1" i="0" dirty="0">
                <a:effectLst/>
                <a:latin typeface="Gill Sans Nova Light" panose="020B0302020104020203" pitchFamily="34" charset="0"/>
              </a:rPr>
              <a:t>Не</a:t>
            </a:r>
            <a:r>
              <a:rPr lang="ru-RU" sz="2100" b="0" i="0" dirty="0">
                <a:effectLst/>
                <a:latin typeface="Gill Sans Nova Light" panose="020B0302020104020203" pitchFamily="34" charset="0"/>
              </a:rPr>
              <a:t> стоит </a:t>
            </a:r>
            <a:r>
              <a:rPr lang="ru-RU" sz="2100" b="1" i="0" dirty="0">
                <a:effectLst/>
                <a:latin typeface="Gill Sans Nova Light" panose="020B0302020104020203" pitchFamily="34" charset="0"/>
              </a:rPr>
              <a:t>подстрекать</a:t>
            </a:r>
            <a:r>
              <a:rPr lang="ru-RU" sz="2100" b="0" i="0" dirty="0">
                <a:effectLst/>
                <a:latin typeface="Gill Sans Nova Light" panose="020B0302020104020203" pitchFamily="34" charset="0"/>
              </a:rPr>
              <a:t> учеников и педагогов </a:t>
            </a:r>
            <a:r>
              <a:rPr lang="ru-RU" sz="2100" b="1" i="0" dirty="0">
                <a:effectLst/>
                <a:latin typeface="Gill Sans Nova Light" panose="020B0302020104020203" pitchFamily="34" charset="0"/>
              </a:rPr>
              <a:t>против агрессора</a:t>
            </a:r>
            <a:r>
              <a:rPr lang="ru-RU" sz="2100" b="0" i="0" dirty="0">
                <a:effectLst/>
                <a:latin typeface="Gill Sans Nova Light" panose="020B0302020104020203" pitchFamily="34" charset="0"/>
              </a:rPr>
              <a:t>, ведь он также нуждается в помощи и поддержке.</a:t>
            </a:r>
          </a:p>
        </p:txBody>
      </p:sp>
    </p:spTree>
    <p:extLst>
      <p:ext uri="{BB962C8B-B14F-4D97-AF65-F5344CB8AC3E}">
        <p14:creationId xmlns:p14="http://schemas.microsoft.com/office/powerpoint/2010/main" val="359238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616AD91C-7195-47EA-A9BD-878300B23A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r="42473"/>
          <a:stretch/>
        </p:blipFill>
        <p:spPr>
          <a:xfrm>
            <a:off x="0" y="4383589"/>
            <a:ext cx="6858000" cy="338493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D1BEFDD-EF2A-4E0B-8D6B-DE899A8489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r="22745"/>
          <a:stretch/>
        </p:blipFill>
        <p:spPr>
          <a:xfrm>
            <a:off x="-1" y="1375477"/>
            <a:ext cx="6858000" cy="1803152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310242" y="507187"/>
            <a:ext cx="5910942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чем поговорить с детьми</a:t>
            </a:r>
            <a:endParaRPr lang="ru-RU" sz="32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0ACF-E277-417F-BA14-C71F656F0EA0}"/>
              </a:ext>
            </a:extLst>
          </p:cNvPr>
          <p:cNvSpPr txBox="1"/>
          <p:nvPr/>
        </p:nvSpPr>
        <p:spPr>
          <a:xfrm>
            <a:off x="473527" y="4760413"/>
            <a:ext cx="6119950" cy="2808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4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выкладывать</a:t>
            </a:r>
            <a:r>
              <a:rPr lang="ru-RU" sz="24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все фото и информацию о себе и своей жизни в интернет; 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4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сообщать </a:t>
            </a:r>
            <a:r>
              <a:rPr lang="ru-RU" sz="24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пароли от своих аккаунтов;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4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публиковать</a:t>
            </a:r>
            <a:r>
              <a:rPr lang="ru-RU" sz="24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своих страницах в социальных сетях такие посты, за которые могли бы «зацепиться» агрессоры.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5845B0-294B-4CAE-BE64-0D264CEB41FC}"/>
              </a:ext>
            </a:extLst>
          </p:cNvPr>
          <p:cNvSpPr txBox="1"/>
          <p:nvPr/>
        </p:nvSpPr>
        <p:spPr>
          <a:xfrm>
            <a:off x="2002971" y="1558359"/>
            <a:ext cx="4590506" cy="1469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4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принципе конфиденциальности;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4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информационной гигиене;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4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ценности личной информации.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605239-60EC-4954-A0F6-986B885D9B46}"/>
              </a:ext>
            </a:extLst>
          </p:cNvPr>
          <p:cNvSpPr txBox="1"/>
          <p:nvPr/>
        </p:nvSpPr>
        <p:spPr>
          <a:xfrm>
            <a:off x="473527" y="3846582"/>
            <a:ext cx="5910942" cy="537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трех «НЕ»</a:t>
            </a:r>
            <a:endParaRPr lang="ru-RU" sz="28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E5292D-6D0B-4351-B21A-A1135ADB552C}"/>
              </a:ext>
            </a:extLst>
          </p:cNvPr>
          <p:cNvSpPr txBox="1"/>
          <p:nvPr/>
        </p:nvSpPr>
        <p:spPr>
          <a:xfrm>
            <a:off x="6003470" y="22664"/>
            <a:ext cx="34326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6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85001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0B30B9-8886-4A31-BA54-EA28DA462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t="11798" r="22745"/>
          <a:stretch/>
        </p:blipFill>
        <p:spPr>
          <a:xfrm>
            <a:off x="0" y="0"/>
            <a:ext cx="6858000" cy="181722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133122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9" name="Рисунок 8" descr="Телефонная трубка со сплошной заливкой">
            <a:extLst>
              <a:ext uri="{FF2B5EF4-FFF2-40B4-BE49-F238E27FC236}">
                <a16:creationId xmlns:a16="http://schemas.microsoft.com/office/drawing/2014/main" id="{78A6FDD1-6865-4245-BC7D-7F3C36FEAB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218" y="3958045"/>
            <a:ext cx="914400" cy="914400"/>
          </a:xfrm>
          <a:prstGeom prst="rect">
            <a:avLst/>
          </a:prstGeom>
        </p:spPr>
      </p:pic>
      <p:pic>
        <p:nvPicPr>
          <p:cNvPr id="11" name="Рисунок 10" descr="Земля со сплошной заливкой">
            <a:extLst>
              <a:ext uri="{FF2B5EF4-FFF2-40B4-BE49-F238E27FC236}">
                <a16:creationId xmlns:a16="http://schemas.microsoft.com/office/drawing/2014/main" id="{350CFDD8-057E-4703-A8E4-6ABA134509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553" y="2430435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29848E3-CD4A-472D-B2B0-B5E9DC7C0BAF}"/>
              </a:ext>
            </a:extLst>
          </p:cNvPr>
          <p:cNvSpPr txBox="1"/>
          <p:nvPr/>
        </p:nvSpPr>
        <p:spPr>
          <a:xfrm>
            <a:off x="1351618" y="2067643"/>
            <a:ext cx="515982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1. 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2. 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3. 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4. 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295 - 02 - 36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5. Республиканский центр социально-психологической помощи семье, детям и молодежи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1140</TotalTime>
  <Words>633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Gill Sans Nova</vt:lpstr>
      <vt:lpstr>Gill Sans Nova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22</cp:revision>
  <dcterms:created xsi:type="dcterms:W3CDTF">2024-03-26T06:09:31Z</dcterms:created>
  <dcterms:modified xsi:type="dcterms:W3CDTF">2024-03-27T07:59:45Z</dcterms:modified>
</cp:coreProperties>
</file>