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7" r:id="rId3"/>
    <p:sldId id="282" r:id="rId4"/>
    <p:sldId id="281" r:id="rId5"/>
    <p:sldId id="270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BD"/>
    <a:srgbClr val="FF7C80"/>
    <a:srgbClr val="E18B8B"/>
    <a:srgbClr val="FF5050"/>
    <a:srgbClr val="FF9F9F"/>
    <a:srgbClr val="FF7D7D"/>
    <a:srgbClr val="E5EBF7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https://&#1084;&#1099;&#1088;&#1103;&#1076;&#1086;&#1084;.&#1086;&#1085;&#1083;&#1072;&#1081;&#1085;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&#1090;&#1074;&#1086;&#1103;&#1090;&#1077;&#1088;&#1088;&#1080;&#1090;&#1086;&#1088;&#1080;&#1103;.&#1086;&#1085;&#1083;&#1072;&#1081;&#1085;/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9" y="2495750"/>
            <a:ext cx="5910942" cy="2442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ДЕЛАТЬ, ЕСЛИ ВАШ РЕБЕНОК ЗАНИМАЕТСЯ ТРАВЛЕЙ </a:t>
            </a: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2BD4296-3DA0-4171-BF61-07A2AFA3D38F}"/>
              </a:ext>
            </a:extLst>
          </p:cNvPr>
          <p:cNvSpPr/>
          <p:nvPr/>
        </p:nvSpPr>
        <p:spPr>
          <a:xfrm>
            <a:off x="427521" y="1163426"/>
            <a:ext cx="6002958" cy="4862870"/>
          </a:xfrm>
          <a:prstGeom prst="roundRect">
            <a:avLst>
              <a:gd name="adj" fmla="val 2959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i="1" dirty="0">
              <a:solidFill>
                <a:schemeClr val="tx1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427521" y="171160"/>
            <a:ext cx="6002958" cy="786205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  <a:alpha val="16078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КАК ПОНЯТЬ?</a:t>
            </a:r>
            <a:endParaRPr lang="ru-RU" sz="24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9CEDFE-9EE5-491F-810E-337F5634F2DA}"/>
              </a:ext>
            </a:extLst>
          </p:cNvPr>
          <p:cNvSpPr txBox="1"/>
          <p:nvPr/>
        </p:nvSpPr>
        <p:spPr>
          <a:xfrm>
            <a:off x="427521" y="1163426"/>
            <a:ext cx="6002958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Gill Sans Nova Light" panose="020B0302020104020203" pitchFamily="34" charset="0"/>
              </a:rPr>
              <a:t>Изменения в поведении.</a:t>
            </a:r>
            <a:r>
              <a:rPr lang="ru-RU" dirty="0">
                <a:latin typeface="Gill Sans Nova Light" panose="020B0302020104020203" pitchFamily="34" charset="0"/>
              </a:rPr>
              <a:t> Ребенок стал более агрессивным, раздражительным или, наоборот, замкнутым.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Проявление </a:t>
            </a:r>
            <a:r>
              <a:rPr lang="ru-RU" b="1" dirty="0">
                <a:latin typeface="Gill Sans Nova Light" panose="020B0302020104020203" pitchFamily="34" charset="0"/>
              </a:rPr>
              <a:t>вспышек агрессии</a:t>
            </a:r>
            <a:r>
              <a:rPr lang="ru-RU" dirty="0">
                <a:latin typeface="Gill Sans Nova Light" panose="020B0302020104020203" pitchFamily="34" charset="0"/>
              </a:rPr>
              <a:t>, открытое неуважение к старшим или другим детям в окружении, проявляющееся в различных негативных высказываниях.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Повышенный </a:t>
            </a:r>
            <a:r>
              <a:rPr lang="ru-RU" b="1" dirty="0">
                <a:latin typeface="Gill Sans Nova Light" panose="020B0302020104020203" pitchFamily="34" charset="0"/>
              </a:rPr>
              <a:t>интерес к насилию </a:t>
            </a:r>
            <a:r>
              <a:rPr lang="ru-RU" dirty="0">
                <a:latin typeface="Gill Sans Nova Light" panose="020B0302020104020203" pitchFamily="34" charset="0"/>
              </a:rPr>
              <a:t>и деструктивному контенту в интернете, а также увеличенное время, проведенное в сети.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Gill Sans Nova Light" panose="020B0302020104020203" pitchFamily="34" charset="0"/>
              </a:rPr>
              <a:t>Публикация материалов или заметок </a:t>
            </a:r>
            <a:r>
              <a:rPr lang="ru-RU" dirty="0">
                <a:latin typeface="Gill Sans Nova Light" panose="020B0302020104020203" pitchFamily="34" charset="0"/>
              </a:rPr>
              <a:t>в социальных сетях, </a:t>
            </a:r>
            <a:r>
              <a:rPr lang="ru-RU" b="1" dirty="0">
                <a:latin typeface="Gill Sans Nova Light" panose="020B0302020104020203" pitchFamily="34" charset="0"/>
              </a:rPr>
              <a:t>содержащих оскорбления </a:t>
            </a:r>
            <a:r>
              <a:rPr lang="ru-RU" dirty="0">
                <a:latin typeface="Gill Sans Nova Light" panose="020B0302020104020203" pitchFamily="34" charset="0"/>
              </a:rPr>
              <a:t>или угрозы в адрес других детей и подростков.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Gill Sans Nova Light" panose="020B0302020104020203" pitchFamily="34" charset="0"/>
              </a:rPr>
              <a:t>Систематические рассказы ребенка </a:t>
            </a:r>
            <a:r>
              <a:rPr lang="ru-RU" dirty="0">
                <a:latin typeface="Gill Sans Nova Light" panose="020B0302020104020203" pitchFamily="34" charset="0"/>
              </a:rPr>
              <a:t>о а также его участие в шутках, направленных на кого-то из его окружения, высмеивании кого-либо по различным признакам (внешности, характеру, национальности и т. д.).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E794CA7F-B1CE-4AF1-A2B7-78B5651CC84A}"/>
              </a:ext>
            </a:extLst>
          </p:cNvPr>
          <p:cNvSpPr/>
          <p:nvPr/>
        </p:nvSpPr>
        <p:spPr>
          <a:xfrm>
            <a:off x="427521" y="6232357"/>
            <a:ext cx="6002958" cy="786205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  <a:alpha val="16078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КАК ПРОЯВЛЯЕТСЯ ТРАВЛЯ?</a:t>
            </a:r>
            <a:endParaRPr lang="ru-RU" sz="24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3068300-7751-4832-82C0-2DE27CBE1882}"/>
              </a:ext>
            </a:extLst>
          </p:cNvPr>
          <p:cNvSpPr/>
          <p:nvPr/>
        </p:nvSpPr>
        <p:spPr>
          <a:xfrm>
            <a:off x="427521" y="7248006"/>
            <a:ext cx="6002958" cy="1465135"/>
          </a:xfrm>
          <a:prstGeom prst="roundRect">
            <a:avLst>
              <a:gd name="adj" fmla="val 2959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i="1" dirty="0">
              <a:solidFill>
                <a:schemeClr val="tx1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EC31E7-869D-4D1C-89C0-FB14722391D7}"/>
              </a:ext>
            </a:extLst>
          </p:cNvPr>
          <p:cNvSpPr txBox="1"/>
          <p:nvPr/>
        </p:nvSpPr>
        <p:spPr>
          <a:xfrm>
            <a:off x="427521" y="7248006"/>
            <a:ext cx="6002957" cy="1661993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Физическое насилие. </a:t>
            </a:r>
            <a:endParaRPr lang="en-US" b="0" i="0" dirty="0">
              <a:effectLst/>
              <a:latin typeface="Gill Sans Nova Light" panose="020B03020201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Вербальное насилие. </a:t>
            </a:r>
            <a:endParaRPr lang="en-US" b="0" i="0" dirty="0">
              <a:effectLst/>
              <a:latin typeface="Gill Sans Nova Light" panose="020B03020201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Психологическое насилие.</a:t>
            </a:r>
            <a:endParaRPr lang="en-US" b="0" i="0" dirty="0">
              <a:effectLst/>
              <a:latin typeface="Gill Sans Nova Light" panose="020B03020201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Gill Sans Nova Light" panose="020B03020201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Социальное</a:t>
            </a:r>
            <a:r>
              <a:rPr lang="en-US" b="0" i="0" dirty="0">
                <a:effectLst/>
                <a:latin typeface="Gill Sans Nova Light" panose="020B0302020104020203" pitchFamily="34" charset="0"/>
              </a:rPr>
              <a:t> 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исключение. </a:t>
            </a:r>
            <a:endParaRPr lang="en-US" b="0" i="0" dirty="0">
              <a:effectLst/>
              <a:latin typeface="Gill Sans Nova Light" panose="020B03020201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0" i="0" dirty="0" err="1">
                <a:effectLst/>
                <a:latin typeface="Gill Sans Nova Light" panose="020B0302020104020203" pitchFamily="34" charset="0"/>
              </a:rPr>
              <a:t>Кибербуллинг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.</a:t>
            </a:r>
            <a:endParaRPr lang="ru-RU" dirty="0"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27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E98B8263-2C45-46D3-9759-D40F8564A326}"/>
              </a:ext>
            </a:extLst>
          </p:cNvPr>
          <p:cNvSpPr/>
          <p:nvPr/>
        </p:nvSpPr>
        <p:spPr>
          <a:xfrm>
            <a:off x="427521" y="1247648"/>
            <a:ext cx="6002958" cy="6512720"/>
          </a:xfrm>
          <a:prstGeom prst="roundRect">
            <a:avLst>
              <a:gd name="adj" fmla="val 2959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i="1" dirty="0">
              <a:solidFill>
                <a:schemeClr val="tx1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427521" y="171160"/>
            <a:ext cx="6002958" cy="786205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  <a:alpha val="16078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ПРИЧИНЫ</a:t>
            </a:r>
            <a:endParaRPr lang="ru-RU" sz="24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9CEDFE-9EE5-491F-810E-337F5634F2DA}"/>
              </a:ext>
            </a:extLst>
          </p:cNvPr>
          <p:cNvSpPr txBox="1"/>
          <p:nvPr/>
        </p:nvSpPr>
        <p:spPr>
          <a:xfrm>
            <a:off x="427521" y="1525012"/>
            <a:ext cx="6002958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Gill Sans Nova Light" panose="020B0302020104020203" pitchFamily="34" charset="0"/>
              </a:rPr>
              <a:t>Семейная обстановка и ближайшее окружение. </a:t>
            </a:r>
            <a:r>
              <a:rPr lang="ru-RU" dirty="0">
                <a:latin typeface="Gill Sans Nova Light" panose="020B0302020104020203" pitchFamily="34" charset="0"/>
              </a:rPr>
              <a:t>Если ребенок растет в семье, где присутствует насилие, агрессия, отсутствует взаимная поддержка, а травля считается нормой, это может вызвать эмоциональную нестабильность и лишить его способности к эмпатии. </a:t>
            </a:r>
          </a:p>
          <a:p>
            <a:pPr marL="285750" indent="-285750" algn="just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Gill Sans Nova Light" panose="020B0302020104020203" pitchFamily="34" charset="0"/>
              </a:rPr>
              <a:t>Низкая самооценка. </a:t>
            </a:r>
            <a:r>
              <a:rPr lang="ru-RU" dirty="0">
                <a:latin typeface="Gill Sans Nova Light" panose="020B0302020104020203" pitchFamily="34" charset="0"/>
              </a:rPr>
              <a:t>Ребенок пытается улучшить свой статус за счет унижения других, выбирая в качестве жертв более уязвимых. </a:t>
            </a:r>
          </a:p>
          <a:p>
            <a:pPr marL="285750" indent="-285750" algn="just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Gill Sans Nova Light" panose="020B0302020104020203" pitchFamily="34" charset="0"/>
              </a:rPr>
              <a:t>Завышенная самооценка </a:t>
            </a:r>
            <a:r>
              <a:rPr lang="ru-RU" dirty="0">
                <a:latin typeface="Gill Sans Nova Light" panose="020B0302020104020203" pitchFamily="34" charset="0"/>
              </a:rPr>
              <a:t>может привести к превосходству над сверстниками без должной эмпатии и уважения к их чувствам.</a:t>
            </a:r>
          </a:p>
          <a:p>
            <a:pPr marL="285750" indent="-285750" algn="just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latin typeface="Gill Sans Nova Light" panose="020B0302020104020203" pitchFamily="34" charset="0"/>
              </a:rPr>
              <a:t>Трудности в управлении эмоциями</a:t>
            </a:r>
            <a:r>
              <a:rPr lang="ru-RU" dirty="0">
                <a:latin typeface="Gill Sans Nova Light" panose="020B0302020104020203" pitchFamily="34" charset="0"/>
              </a:rPr>
              <a:t>, особенно агрессией, могут также способствовать травле как способу выражения негативных чувств.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ru-RU" dirty="0">
                <a:latin typeface="Gill Sans Nova Light" panose="020B03020201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0623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E98B8263-2C45-46D3-9759-D40F8564A326}"/>
              </a:ext>
            </a:extLst>
          </p:cNvPr>
          <p:cNvSpPr/>
          <p:nvPr/>
        </p:nvSpPr>
        <p:spPr>
          <a:xfrm>
            <a:off x="427521" y="1247648"/>
            <a:ext cx="6002958" cy="7698988"/>
          </a:xfrm>
          <a:prstGeom prst="roundRect">
            <a:avLst>
              <a:gd name="adj" fmla="val 2959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i="1" dirty="0">
              <a:solidFill>
                <a:schemeClr val="tx1"/>
              </a:solidFill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4B978D6C-8C7D-40FD-A282-F4C198616EE9}"/>
              </a:ext>
            </a:extLst>
          </p:cNvPr>
          <p:cNvSpPr/>
          <p:nvPr/>
        </p:nvSpPr>
        <p:spPr>
          <a:xfrm>
            <a:off x="427521" y="197364"/>
            <a:ext cx="6002958" cy="786205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  <a:alpha val="16078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Gill Sans Nova" panose="020B0602020104020203" pitchFamily="34" charset="0"/>
              </a:rPr>
              <a:t>ЧТО ДЕЛАТЬ?</a:t>
            </a:r>
            <a:endParaRPr lang="ru-RU" sz="24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E77785-D4B4-4D50-9B90-8B2F68E6B5B7}"/>
              </a:ext>
            </a:extLst>
          </p:cNvPr>
          <p:cNvSpPr txBox="1"/>
          <p:nvPr/>
        </p:nvSpPr>
        <p:spPr>
          <a:xfrm>
            <a:off x="427521" y="1386554"/>
            <a:ext cx="6002958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Gill Sans Nova Light" panose="020B0302020104020203" pitchFamily="34" charset="0"/>
              </a:rPr>
              <a:t>Отреагировать.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 Если у вас есть подозрения, что ваш ребенок стал участником или инициатором травли, нужно сразу принимать меры.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Gill Sans Nova Light" panose="020B0302020104020203" pitchFamily="34" charset="0"/>
              </a:rPr>
              <a:t>Провести </a:t>
            </a:r>
            <a:r>
              <a:rPr lang="ru-RU" b="1" i="0" dirty="0">
                <a:effectLst/>
                <a:latin typeface="Gill Sans Nova Light" panose="020B0302020104020203" pitchFamily="34" charset="0"/>
              </a:rPr>
              <a:t>серьезный разговор 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с ребенком. Покажите, что вы обеспокоены ситуацией и объясните, насколько важно уважать других людей. Можете предложить ребенку представить себя на место жертвы и рассказать, что бы он почувствовал на её месте.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Gill Sans Nova Light" panose="020B0302020104020203" pitchFamily="34" charset="0"/>
              </a:rPr>
              <a:t>Объясните, что травля неприемлема 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и недопустима. Разъясните ребенку, что его действия являются насилием, даже если он сам так не считает. Дети часто не осознают, что происходит, и могут рассматривать это как безобидную игру.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effectLst/>
                <a:latin typeface="Gill Sans Nova Light" panose="020B0302020104020203" pitchFamily="34" charset="0"/>
              </a:rPr>
              <a:t>Расскажите о последствиях травли. </a:t>
            </a:r>
            <a:r>
              <a:rPr lang="ru-RU" b="0" i="0" dirty="0">
                <a:effectLst/>
                <a:latin typeface="Gill Sans Nova Light" panose="020B0302020104020203" pitchFamily="34" charset="0"/>
              </a:rPr>
              <a:t>Напомните, что нанося физический и психологический вред другим, ребенок может испортить свою репутацию и отношения с окружающими. Помните также, что подобные действия могут быть признаны нарушением закона.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Gill Sans Nova Light" panose="020B0302020104020203" pitchFamily="34" charset="0"/>
              </a:rPr>
              <a:t>Сообщить представителям администрации </a:t>
            </a:r>
            <a:r>
              <a:rPr lang="ru-RU" dirty="0">
                <a:latin typeface="Gill Sans Nova Light" panose="020B0302020104020203" pitchFamily="34" charset="0"/>
              </a:rPr>
              <a:t>образовательной организации. Если травля происходит за пределами организации, то связаться с родителями жертвы.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Gill Sans Nova Light" panose="020B0302020104020203" pitchFamily="34" charset="0"/>
              </a:rPr>
              <a:t>Быть примером для ребенка. </a:t>
            </a:r>
            <a:r>
              <a:rPr lang="ru-RU" dirty="0">
                <a:latin typeface="Gill Sans Nova Light" panose="020B0302020104020203" pitchFamily="34" charset="0"/>
              </a:rPr>
              <a:t>Выстраивайте здоровые отношения внутри семьи и с окружающими. Не допускайте проявления агрессии, унижения и насилия ни самому, ни к себе</a:t>
            </a:r>
          </a:p>
        </p:txBody>
      </p:sp>
    </p:spTree>
    <p:extLst>
      <p:ext uri="{BB962C8B-B14F-4D97-AF65-F5344CB8AC3E}">
        <p14:creationId xmlns:p14="http://schemas.microsoft.com/office/powerpoint/2010/main" val="8280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378823"/>
            <a:ext cx="6151832" cy="133122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 ЗА ПОМОЩЬЮ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8" name="Рисунок 7" descr="Телефонная трубка со сплошной заливкой">
            <a:extLst>
              <a:ext uri="{FF2B5EF4-FFF2-40B4-BE49-F238E27FC236}">
                <a16:creationId xmlns:a16="http://schemas.microsoft.com/office/drawing/2014/main" id="{329E9DFC-8DF1-4456-B8E6-83BA3DD3C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0687" y="3762102"/>
            <a:ext cx="914400" cy="914400"/>
          </a:xfrm>
          <a:prstGeom prst="rect">
            <a:avLst/>
          </a:prstGeom>
        </p:spPr>
      </p:pic>
      <p:pic>
        <p:nvPicPr>
          <p:cNvPr id="9" name="Рисунок 8" descr="Земля со сплошной заливкой">
            <a:extLst>
              <a:ext uri="{FF2B5EF4-FFF2-40B4-BE49-F238E27FC236}">
                <a16:creationId xmlns:a16="http://schemas.microsoft.com/office/drawing/2014/main" id="{E65CF037-2D58-41B6-BAFE-57B8C0E52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0022" y="2234492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0D88D1D-61AC-4ECC-BD40-5D830131CF00}"/>
              </a:ext>
            </a:extLst>
          </p:cNvPr>
          <p:cNvSpPr txBox="1"/>
          <p:nvPr/>
        </p:nvSpPr>
        <p:spPr>
          <a:xfrm>
            <a:off x="1345087" y="1871700"/>
            <a:ext cx="5159829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1. Кризисный чат для подростков и молодежи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твоятерритория.онлайн</a:t>
            </a:r>
            <a:r>
              <a:rPr lang="en-US" sz="2000" b="1" dirty="0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i="0" dirty="0">
                <a:effectLst/>
                <a:latin typeface="Gill Sans Nova Light" panose="020B0302020104020203" pitchFamily="34" charset="0"/>
              </a:rPr>
              <a:t>2. Анонимный чат-бот МЫРЯДОМ.ОНЛАЙН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мырядом.онлайн</a:t>
            </a: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3. Всероссийский детский круглосуточный телефон доверия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8 800 2000 122</a:t>
            </a:r>
            <a:endParaRPr lang="ru-RU" sz="2000" dirty="0">
              <a:latin typeface="Gill Sans Nova Light" panose="020B03020201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4. Телефон доверия экстренной медико-психологической помощи г. Уфы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(347) 295 - 02 - 36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5. Республиканский центр социально-психологической помощи семье, детям и молодежи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телефон доверия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–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экстренная психологическая помощь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276 - 56 - 03</a:t>
            </a:r>
          </a:p>
        </p:txBody>
      </p:sp>
    </p:spTree>
    <p:extLst>
      <p:ext uri="{BB962C8B-B14F-4D97-AF65-F5344CB8AC3E}">
        <p14:creationId xmlns:p14="http://schemas.microsoft.com/office/powerpoint/2010/main" val="214175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1406</TotalTime>
  <Words>515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46</cp:revision>
  <dcterms:created xsi:type="dcterms:W3CDTF">2024-03-26T06:09:31Z</dcterms:created>
  <dcterms:modified xsi:type="dcterms:W3CDTF">2024-03-27T07:59:30Z</dcterms:modified>
</cp:coreProperties>
</file>