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7" r:id="rId2"/>
    <p:sldId id="282" r:id="rId3"/>
    <p:sldId id="284" r:id="rId4"/>
    <p:sldId id="285" r:id="rId5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B10D"/>
    <a:srgbClr val="FDFDFD"/>
    <a:srgbClr val="C5E0B4"/>
    <a:srgbClr val="FFBDBD"/>
    <a:srgbClr val="FF5050"/>
    <a:srgbClr val="FF9F9F"/>
    <a:srgbClr val="FF7D7D"/>
    <a:srgbClr val="FF7C80"/>
    <a:srgbClr val="E5EB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3" d="100"/>
          <a:sy n="83" d="100"/>
        </p:scale>
        <p:origin x="33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BD6B7-48E8-457F-8A49-C4B3717285B4}" type="datetimeFigureOut">
              <a:rPr lang="ru-RU" smtClean="0"/>
              <a:t>10.04.2024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EAFFF-042D-4127-82A2-101D6EACDD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8908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BD6B7-48E8-457F-8A49-C4B3717285B4}" type="datetimeFigureOut">
              <a:rPr lang="ru-RU" smtClean="0"/>
              <a:t>10.04.2024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EAFFF-042D-4127-82A2-101D6EACDD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40370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BD6B7-48E8-457F-8A49-C4B3717285B4}" type="datetimeFigureOut">
              <a:rPr lang="ru-RU" smtClean="0"/>
              <a:t>10.04.2024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EAFFF-042D-4127-82A2-101D6EACDD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20106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BD6B7-48E8-457F-8A49-C4B3717285B4}" type="datetimeFigureOut">
              <a:rPr lang="ru-RU" smtClean="0"/>
              <a:t>10.04.2024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EAFFF-042D-4127-82A2-101D6EACDD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16820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BD6B7-48E8-457F-8A49-C4B3717285B4}" type="datetimeFigureOut">
              <a:rPr lang="ru-RU" smtClean="0"/>
              <a:t>10.04.2024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EAFFF-042D-4127-82A2-101D6EACDD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72375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BD6B7-48E8-457F-8A49-C4B3717285B4}" type="datetimeFigureOut">
              <a:rPr lang="ru-RU" smtClean="0"/>
              <a:t>10.04.2024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EAFFF-042D-4127-82A2-101D6EACDD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44627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BD6B7-48E8-457F-8A49-C4B3717285B4}" type="datetimeFigureOut">
              <a:rPr lang="ru-RU" smtClean="0"/>
              <a:t>10.04.2024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EAFFF-042D-4127-82A2-101D6EACDD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99507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BD6B7-48E8-457F-8A49-C4B3717285B4}" type="datetimeFigureOut">
              <a:rPr lang="ru-RU" smtClean="0"/>
              <a:t>10.04.2024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EAFFF-042D-4127-82A2-101D6EACDD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68972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BD6B7-48E8-457F-8A49-C4B3717285B4}" type="datetimeFigureOut">
              <a:rPr lang="ru-RU" smtClean="0"/>
              <a:t>10.04.2024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EAFFF-042D-4127-82A2-101D6EACDD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95424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BD6B7-48E8-457F-8A49-C4B3717285B4}" type="datetimeFigureOut">
              <a:rPr lang="ru-RU" smtClean="0"/>
              <a:t>10.04.2024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EAFFF-042D-4127-82A2-101D6EACDD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18068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BD6B7-48E8-457F-8A49-C4B3717285B4}" type="datetimeFigureOut">
              <a:rPr lang="ru-RU" smtClean="0"/>
              <a:t>10.04.2024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EAFFF-042D-4127-82A2-101D6EACDD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21620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  <a:alpha val="3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9BD6B7-48E8-457F-8A49-C4B3717285B4}" type="datetimeFigureOut">
              <a:rPr lang="ru-RU" smtClean="0"/>
              <a:t>10.04.2024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EEAFFF-042D-4127-82A2-101D6EACDD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467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extBox 39">
            <a:extLst>
              <a:ext uri="{FF2B5EF4-FFF2-40B4-BE49-F238E27FC236}">
                <a16:creationId xmlns:a16="http://schemas.microsoft.com/office/drawing/2014/main" id="{EAE17288-EEE7-4F22-8A1E-E407B6A2D787}"/>
              </a:ext>
            </a:extLst>
          </p:cNvPr>
          <p:cNvSpPr txBox="1"/>
          <p:nvPr/>
        </p:nvSpPr>
        <p:spPr>
          <a:xfrm>
            <a:off x="473529" y="3647131"/>
            <a:ext cx="5910942" cy="184973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3600" b="1" dirty="0">
                <a:effectLst/>
                <a:latin typeface="Gill Sans Nova" panose="020B06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ВРЕДНЫЕ ПРИВЫЧКИ У ПОДРОСТКОВ. ВЕЙПЫ.</a:t>
            </a:r>
            <a:endParaRPr lang="ru-RU" sz="3600" dirty="0">
              <a:effectLst/>
              <a:latin typeface="Gill Sans Nova" panose="020B06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28737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: скругленные углы 9">
            <a:extLst>
              <a:ext uri="{FF2B5EF4-FFF2-40B4-BE49-F238E27FC236}">
                <a16:creationId xmlns:a16="http://schemas.microsoft.com/office/drawing/2014/main" id="{F5DD5BDD-1E56-4EBC-9552-F0A3E5E40A2C}"/>
              </a:ext>
            </a:extLst>
          </p:cNvPr>
          <p:cNvSpPr/>
          <p:nvPr/>
        </p:nvSpPr>
        <p:spPr>
          <a:xfrm>
            <a:off x="201360" y="3886799"/>
            <a:ext cx="6455272" cy="5003031"/>
          </a:xfrm>
          <a:prstGeom prst="roundRect">
            <a:avLst>
              <a:gd name="adj" fmla="val 6782"/>
            </a:avLst>
          </a:prstGeom>
          <a:solidFill>
            <a:srgbClr val="FDFDFD">
              <a:alpha val="67843"/>
            </a:srgbClr>
          </a:soli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dirty="0">
              <a:solidFill>
                <a:schemeClr val="tx1"/>
              </a:solidFill>
              <a:latin typeface="Gill Sans Nova" panose="020B0602020104020203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23590F8-E5E0-4B85-968D-75092CE0C047}"/>
              </a:ext>
            </a:extLst>
          </p:cNvPr>
          <p:cNvSpPr txBox="1"/>
          <p:nvPr/>
        </p:nvSpPr>
        <p:spPr>
          <a:xfrm>
            <a:off x="201360" y="3137405"/>
            <a:ext cx="645527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chemeClr val="tx1"/>
                </a:solidFill>
                <a:latin typeface="Gill Sans Nova" panose="020B0602020104020203" pitchFamily="34" charset="0"/>
              </a:rPr>
              <a:t>ПРИЧИНЫ ПОЯВЛЕНИЯ</a:t>
            </a:r>
            <a:endParaRPr lang="ru-RU" sz="2800" i="1" dirty="0">
              <a:solidFill>
                <a:schemeClr val="tx1"/>
              </a:solidFill>
              <a:latin typeface="Gill Sans Nova" panose="020B06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9CDA0B0-BB6D-4AE6-BBD7-D6EEE27ED932}"/>
              </a:ext>
            </a:extLst>
          </p:cNvPr>
          <p:cNvSpPr txBox="1"/>
          <p:nvPr/>
        </p:nvSpPr>
        <p:spPr>
          <a:xfrm>
            <a:off x="297449" y="4177709"/>
            <a:ext cx="6263094" cy="42473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2000" dirty="0">
                <a:latin typeface="Gill Sans Nova" panose="020B0602020104020203" pitchFamily="34" charset="0"/>
              </a:rPr>
              <a:t>Влияние близкого окружения. </a:t>
            </a:r>
            <a:r>
              <a:rPr lang="ru-RU" sz="2000" dirty="0">
                <a:latin typeface="Gill Sans Nova Light" panose="020B0302020104020203" pitchFamily="34" charset="0"/>
              </a:rPr>
              <a:t>Например, наличие курящих в семье. Дети берут пример со взрослых, чаще неосознанно.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2000" dirty="0">
                <a:latin typeface="Gill Sans Nova" panose="020B0602020104020203" pitchFamily="34" charset="0"/>
              </a:rPr>
              <a:t>Желание самоутвердиться. </a:t>
            </a:r>
            <a:r>
              <a:rPr lang="ru-RU" sz="2000" dirty="0">
                <a:latin typeface="Gill Sans Nova Light" panose="020B0302020104020203" pitchFamily="34" charset="0"/>
              </a:rPr>
              <a:t>Для того, чтобы казаться взрослее, подросток может начать курить или употреблять спиртное. </a:t>
            </a:r>
          </a:p>
          <a:p>
            <a:pPr marL="285750" indent="-28575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2000" dirty="0">
                <a:latin typeface="Gill Sans Nova" panose="020B0602020104020203" pitchFamily="34" charset="0"/>
              </a:rPr>
              <a:t>Любопытство. </a:t>
            </a:r>
          </a:p>
          <a:p>
            <a:pPr marL="285750" indent="-28575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2000" dirty="0">
                <a:latin typeface="Gill Sans Nova" panose="020B0602020104020203" pitchFamily="34" charset="0"/>
              </a:rPr>
              <a:t>Проблемы с социализацией и самооценкой. </a:t>
            </a:r>
            <a:r>
              <a:rPr lang="ru-RU" sz="2000" dirty="0">
                <a:latin typeface="Gill Sans Nova Light" panose="020B0302020104020203" pitchFamily="34" charset="0"/>
              </a:rPr>
              <a:t>Отсутствие сфер деятельности, способных завлечь подростка, побуждает к изменению неудовлетворяющего его психического состояния.</a:t>
            </a:r>
            <a:r>
              <a:rPr lang="en-US" sz="2000" dirty="0">
                <a:latin typeface="Gill Sans Nova" panose="020B0602020104020203" pitchFamily="34" charset="0"/>
              </a:rPr>
              <a:t> </a:t>
            </a:r>
            <a:r>
              <a:rPr lang="ru-RU" sz="2000" dirty="0">
                <a:latin typeface="Gill Sans Nova Light" panose="020B0302020104020203" pitchFamily="34" charset="0"/>
              </a:rPr>
              <a:t>Также некоторых случаях сигареты или алкоголь являются «мостом» между людьми. </a:t>
            </a:r>
          </a:p>
        </p:txBody>
      </p:sp>
      <p:sp>
        <p:nvSpPr>
          <p:cNvPr id="6" name="Прямоугольник: скругленные углы 5">
            <a:extLst>
              <a:ext uri="{FF2B5EF4-FFF2-40B4-BE49-F238E27FC236}">
                <a16:creationId xmlns:a16="http://schemas.microsoft.com/office/drawing/2014/main" id="{07368471-2BBC-458F-B265-78763A9AF471}"/>
              </a:ext>
            </a:extLst>
          </p:cNvPr>
          <p:cNvSpPr/>
          <p:nvPr/>
        </p:nvSpPr>
        <p:spPr>
          <a:xfrm>
            <a:off x="201363" y="254170"/>
            <a:ext cx="6455269" cy="2546431"/>
          </a:xfrm>
          <a:prstGeom prst="roundRect">
            <a:avLst>
              <a:gd name="adj" fmla="val 6782"/>
            </a:avLst>
          </a:prstGeom>
          <a:solidFill>
            <a:srgbClr val="FDFDFD">
              <a:alpha val="67843"/>
            </a:srgbClr>
          </a:soli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dirty="0">
              <a:solidFill>
                <a:schemeClr val="tx1"/>
              </a:solidFill>
              <a:latin typeface="Gill Sans Nova" panose="020B0602020104020203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B4356E7-0427-4EC1-B1FF-A056B2C9B54F}"/>
              </a:ext>
            </a:extLst>
          </p:cNvPr>
          <p:cNvSpPr txBox="1"/>
          <p:nvPr/>
        </p:nvSpPr>
        <p:spPr>
          <a:xfrm>
            <a:off x="519411" y="399420"/>
            <a:ext cx="5819172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2000" dirty="0">
                <a:solidFill>
                  <a:schemeClr val="tx1"/>
                </a:solidFill>
                <a:latin typeface="Gill Sans Nova" panose="020B0602020104020203" pitchFamily="34" charset="0"/>
              </a:rPr>
              <a:t>	</a:t>
            </a:r>
            <a:r>
              <a:rPr lang="ru-RU" sz="2000" b="1" dirty="0">
                <a:solidFill>
                  <a:schemeClr val="tx1"/>
                </a:solidFill>
                <a:latin typeface="Gill Sans Nova" panose="020B0602020104020203" pitchFamily="34" charset="0"/>
              </a:rPr>
              <a:t>Вредные привычки </a:t>
            </a:r>
            <a:r>
              <a:rPr lang="ru-RU" sz="2000" dirty="0">
                <a:solidFill>
                  <a:schemeClr val="tx1"/>
                </a:solidFill>
                <a:latin typeface="Gill Sans Nova" panose="020B0602020104020203" pitchFamily="34" charset="0"/>
              </a:rPr>
              <a:t>– отклонения от здорового образа жизни, когда человек осознанно </a:t>
            </a:r>
            <a:r>
              <a:rPr lang="ru-RU" sz="2000" b="1" dirty="0">
                <a:solidFill>
                  <a:schemeClr val="tx1"/>
                </a:solidFill>
                <a:latin typeface="Gill Sans Nova" panose="020B0602020104020203" pitchFamily="34" charset="0"/>
              </a:rPr>
              <a:t>вредит собственному здоровью</a:t>
            </a:r>
            <a:r>
              <a:rPr lang="ru-RU" sz="2000" dirty="0">
                <a:solidFill>
                  <a:schemeClr val="tx1"/>
                </a:solidFill>
                <a:latin typeface="Gill Sans Nova" panose="020B0602020104020203" pitchFamily="34" charset="0"/>
              </a:rPr>
              <a:t> ради получения приятных ощущений: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2000" dirty="0">
                <a:latin typeface="Gill Sans Nova" panose="020B0602020104020203" pitchFamily="34" charset="0"/>
              </a:rPr>
              <a:t>Курение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2000" dirty="0">
                <a:latin typeface="Gill Sans Nova" panose="020B0602020104020203" pitchFamily="34" charset="0"/>
              </a:rPr>
              <a:t>Алкоголь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2000" dirty="0">
                <a:latin typeface="Gill Sans Nova" panose="020B0602020104020203" pitchFamily="34" charset="0"/>
              </a:rPr>
              <a:t>Токсичные и наркотические вещества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8140935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223590F8-E5E0-4B85-968D-75092CE0C047}"/>
              </a:ext>
            </a:extLst>
          </p:cNvPr>
          <p:cNvSpPr txBox="1"/>
          <p:nvPr/>
        </p:nvSpPr>
        <p:spPr>
          <a:xfrm>
            <a:off x="201360" y="159791"/>
            <a:ext cx="645527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chemeClr val="tx1"/>
                </a:solidFill>
                <a:latin typeface="Gill Sans Nova" panose="020B0602020104020203" pitchFamily="34" charset="0"/>
              </a:rPr>
              <a:t>ВЕЙПЫ</a:t>
            </a:r>
            <a:endParaRPr lang="ru-RU" sz="2800" i="1" dirty="0">
              <a:solidFill>
                <a:schemeClr val="tx1"/>
              </a:solidFill>
              <a:latin typeface="Gill Sans Nova" panose="020B06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: скругленные углы 5">
            <a:extLst>
              <a:ext uri="{FF2B5EF4-FFF2-40B4-BE49-F238E27FC236}">
                <a16:creationId xmlns:a16="http://schemas.microsoft.com/office/drawing/2014/main" id="{07368471-2BBC-458F-B265-78763A9AF471}"/>
              </a:ext>
            </a:extLst>
          </p:cNvPr>
          <p:cNvSpPr/>
          <p:nvPr/>
        </p:nvSpPr>
        <p:spPr>
          <a:xfrm>
            <a:off x="201363" y="683011"/>
            <a:ext cx="6455269" cy="7870680"/>
          </a:xfrm>
          <a:prstGeom prst="roundRect">
            <a:avLst>
              <a:gd name="adj" fmla="val 6782"/>
            </a:avLst>
          </a:prstGeom>
          <a:solidFill>
            <a:srgbClr val="FDFDFD">
              <a:alpha val="67843"/>
            </a:srgbClr>
          </a:soli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dirty="0">
              <a:solidFill>
                <a:schemeClr val="tx1"/>
              </a:solidFill>
              <a:latin typeface="Gill Sans Nova" panose="020B0602020104020203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B4356E7-0427-4EC1-B1FF-A056B2C9B54F}"/>
              </a:ext>
            </a:extLst>
          </p:cNvPr>
          <p:cNvSpPr txBox="1"/>
          <p:nvPr/>
        </p:nvSpPr>
        <p:spPr>
          <a:xfrm>
            <a:off x="519410" y="832841"/>
            <a:ext cx="5819172" cy="747897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2000" dirty="0">
                <a:latin typeface="Gill Sans Nova Light" panose="020B0302020104020203" pitchFamily="34" charset="0"/>
              </a:rPr>
              <a:t>	</a:t>
            </a:r>
            <a:r>
              <a:rPr lang="ru-RU" sz="2000" dirty="0" err="1">
                <a:latin typeface="Gill Sans Nova Light" panose="020B0302020104020203" pitchFamily="34" charset="0"/>
              </a:rPr>
              <a:t>Вейпы</a:t>
            </a:r>
            <a:r>
              <a:rPr lang="ru-RU" sz="2000" dirty="0">
                <a:latin typeface="Gill Sans Nova Light" panose="020B0302020104020203" pitchFamily="34" charset="0"/>
              </a:rPr>
              <a:t> и электронные сигареты имеют многообразие ароматов и вкусов, при этом не оставляют после себя резко пахнущего дыма, что позволяет скрывать факт курения.</a:t>
            </a:r>
          </a:p>
          <a:p>
            <a:pPr algn="just"/>
            <a:endParaRPr lang="ru-RU" sz="2000" dirty="0">
              <a:latin typeface="Gill Sans Nova Light" panose="020B0302020104020203" pitchFamily="34" charset="0"/>
            </a:endParaRPr>
          </a:p>
          <a:p>
            <a:pPr algn="just"/>
            <a:r>
              <a:rPr lang="ru-RU" sz="2000" dirty="0">
                <a:latin typeface="Gill Sans Nova" panose="020B0602020104020203" pitchFamily="34" charset="0"/>
              </a:rPr>
              <a:t>Состав: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000" dirty="0">
                <a:latin typeface="Gill Sans Nova Light" panose="020B0302020104020203" pitchFamily="34" charset="0"/>
              </a:rPr>
              <a:t>глицерин (необходим для образования пара)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000" dirty="0">
                <a:latin typeface="Gill Sans Nova Light" panose="020B0302020104020203" pitchFamily="34" charset="0"/>
              </a:rPr>
              <a:t>пропиленгликоль (растворитель)</a:t>
            </a:r>
          </a:p>
          <a:p>
            <a:pPr algn="just"/>
            <a:r>
              <a:rPr lang="ru-RU" sz="2000" dirty="0">
                <a:latin typeface="Gill Sans Nova Light" panose="020B0302020104020203" pitchFamily="34" charset="0"/>
              </a:rPr>
              <a:t>	Разложение пропиленгликоля и глицерина приводит к образованию акролеина и формальдегида, которые обладают токсическими свойствами. Они вызывают раздражение слизистых оболочки глаз и дыхательных путей, воздействуют на центральную нервную систему и проявляют мутагенные свойства.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000" dirty="0">
                <a:latin typeface="Gill Sans Nova Light" panose="020B0302020104020203" pitchFamily="34" charset="0"/>
              </a:rPr>
              <a:t>вода дистиллированная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000" dirty="0">
                <a:latin typeface="Gill Sans Nova Light" panose="020B0302020104020203" pitchFamily="34" charset="0"/>
              </a:rPr>
              <a:t>никотин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000" dirty="0">
                <a:latin typeface="Gill Sans Nova Light" panose="020B0302020104020203" pitchFamily="34" charset="0"/>
              </a:rPr>
              <a:t>красители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000" dirty="0">
                <a:latin typeface="Gill Sans Nova Light" panose="020B0302020104020203" pitchFamily="34" charset="0"/>
              </a:rPr>
              <a:t>ароматизаторы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ru-RU" sz="2000" dirty="0">
              <a:latin typeface="Gill Sans Nova Light" panose="020B0302020104020203" pitchFamily="34" charset="0"/>
            </a:endParaRPr>
          </a:p>
          <a:p>
            <a:pPr algn="just"/>
            <a:r>
              <a:rPr lang="ru-RU" sz="2000" dirty="0">
                <a:latin typeface="Gill Sans Nova" panose="020B0602020104020203" pitchFamily="34" charset="0"/>
              </a:rPr>
              <a:t>Последствия для организма</a:t>
            </a:r>
            <a:r>
              <a:rPr lang="ru-RU" sz="2000" dirty="0">
                <a:latin typeface="Gill Sans Nova Light" panose="020B0302020104020203" pitchFamily="34" charset="0"/>
              </a:rPr>
              <a:t>: нарушения системы кровообращения, снижение деятельности головного мозга и центральной нервной системы, ослабление иммунитета, мышечная слабость, близорукость и др.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ru-RU" sz="2000" dirty="0">
              <a:latin typeface="Gill Sans Nova Light" panose="020B03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32678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223590F8-E5E0-4B85-968D-75092CE0C047}"/>
              </a:ext>
            </a:extLst>
          </p:cNvPr>
          <p:cNvSpPr txBox="1"/>
          <p:nvPr/>
        </p:nvSpPr>
        <p:spPr>
          <a:xfrm>
            <a:off x="201360" y="101916"/>
            <a:ext cx="645527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chemeClr val="tx1"/>
                </a:solidFill>
                <a:latin typeface="Gill Sans Nova" panose="020B0602020104020203" pitchFamily="34" charset="0"/>
              </a:rPr>
              <a:t>ЧТО ДЕЛАТЬ РОДИТЕЛЯМ?</a:t>
            </a:r>
            <a:endParaRPr lang="ru-RU" sz="2800" i="1" dirty="0">
              <a:solidFill>
                <a:schemeClr val="tx1"/>
              </a:solidFill>
              <a:latin typeface="Gill Sans Nova" panose="020B06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: скругленные углы 5">
            <a:extLst>
              <a:ext uri="{FF2B5EF4-FFF2-40B4-BE49-F238E27FC236}">
                <a16:creationId xmlns:a16="http://schemas.microsoft.com/office/drawing/2014/main" id="{07368471-2BBC-458F-B265-78763A9AF471}"/>
              </a:ext>
            </a:extLst>
          </p:cNvPr>
          <p:cNvSpPr/>
          <p:nvPr/>
        </p:nvSpPr>
        <p:spPr>
          <a:xfrm>
            <a:off x="201360" y="645597"/>
            <a:ext cx="6455269" cy="5481072"/>
          </a:xfrm>
          <a:prstGeom prst="roundRect">
            <a:avLst>
              <a:gd name="adj" fmla="val 6782"/>
            </a:avLst>
          </a:prstGeom>
          <a:solidFill>
            <a:srgbClr val="FDFDFD">
              <a:alpha val="67843"/>
            </a:srgbClr>
          </a:soli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dirty="0">
              <a:solidFill>
                <a:schemeClr val="tx1"/>
              </a:solidFill>
              <a:latin typeface="Gill Sans Nova" panose="020B0602020104020203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B4356E7-0427-4EC1-B1FF-A056B2C9B54F}"/>
              </a:ext>
            </a:extLst>
          </p:cNvPr>
          <p:cNvSpPr txBox="1"/>
          <p:nvPr/>
        </p:nvSpPr>
        <p:spPr>
          <a:xfrm>
            <a:off x="519408" y="670005"/>
            <a:ext cx="5819172" cy="54322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</a:pPr>
            <a:r>
              <a:rPr lang="ru-RU" sz="2000" dirty="0">
                <a:latin typeface="Gill Sans Nova Light" panose="020B0302020104020203" pitchFamily="34" charset="0"/>
              </a:rPr>
              <a:t>	</a:t>
            </a:r>
            <a:r>
              <a:rPr lang="ru-RU" sz="2200" dirty="0">
                <a:latin typeface="Gill Sans Nova" panose="020B0602020104020203" pitchFamily="34" charset="0"/>
              </a:rPr>
              <a:t>Если вы узнали, что ваш ребенок «парит»:</a:t>
            </a:r>
          </a:p>
          <a:p>
            <a:pPr marL="342900" indent="-34290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2000" dirty="0">
                <a:latin typeface="Gill Sans Nova Light" panose="020B0302020104020203" pitchFamily="34" charset="0"/>
              </a:rPr>
              <a:t>Спокойно поговорите с ребенком.</a:t>
            </a:r>
          </a:p>
          <a:p>
            <a:pPr marL="342900" indent="-34290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2000" dirty="0">
                <a:latin typeface="Gill Sans Nova Light" panose="020B0302020104020203" pitchFamily="34" charset="0"/>
              </a:rPr>
              <a:t>Поинтересуйтесь, почему он курит, что ему это дает. Попробуйте вместе с ребенком найти другие способы преодоления стресса, самоутверждения или поиска друзей.</a:t>
            </a:r>
          </a:p>
          <a:p>
            <a:pPr marL="342900" indent="-34290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2000" dirty="0">
                <a:latin typeface="Gill Sans Nova Light" panose="020B0302020104020203" pitchFamily="34" charset="0"/>
              </a:rPr>
              <a:t>Если в вашей семье есть курящие – постарайтесь бросить. Нелогично требовать бросить курить подростка, когда курите вы сами.</a:t>
            </a:r>
          </a:p>
          <a:p>
            <a:pPr marL="342900" indent="-34290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2000" dirty="0">
                <a:latin typeface="Gill Sans Nova Light" panose="020B0302020104020203" pitchFamily="34" charset="0"/>
              </a:rPr>
              <a:t>Не пытайтесь в разговоре акцентировать внимание </a:t>
            </a:r>
            <a:r>
              <a:rPr lang="ru-RU" sz="2000" i="1" dirty="0">
                <a:latin typeface="Gill Sans Nova Light" panose="020B0302020104020203" pitchFamily="34" charset="0"/>
              </a:rPr>
              <a:t>только</a:t>
            </a:r>
            <a:r>
              <a:rPr lang="ru-RU" sz="2000" dirty="0">
                <a:latin typeface="Gill Sans Nova Light" panose="020B0302020104020203" pitchFamily="34" charset="0"/>
              </a:rPr>
              <a:t> на вреде здоровью. Подростки часто не задумываются о последствиях. Расскажите о влиянии курения на внешний вид, физические показатели.</a:t>
            </a:r>
          </a:p>
          <a:p>
            <a:pPr indent="358775" algn="just">
              <a:spcBef>
                <a:spcPts val="600"/>
              </a:spcBef>
            </a:pPr>
            <a:r>
              <a:rPr lang="ru-RU" sz="2000" dirty="0">
                <a:latin typeface="Gill Sans Nova Light" panose="020B0302020104020203" pitchFamily="34" charset="0"/>
              </a:rPr>
              <a:t>Наказаниями и скандалами можно только усугубить ситуацию.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E58E0B6-4EA7-4732-8B92-B5475480985F}"/>
              </a:ext>
            </a:extLst>
          </p:cNvPr>
          <p:cNvSpPr txBox="1"/>
          <p:nvPr/>
        </p:nvSpPr>
        <p:spPr>
          <a:xfrm>
            <a:off x="201357" y="6126669"/>
            <a:ext cx="645527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chemeClr val="tx1"/>
                </a:solidFill>
                <a:latin typeface="Gill Sans Nova" panose="020B0602020104020203" pitchFamily="34" charset="0"/>
              </a:rPr>
              <a:t>ПРОФИЛАКТИКА</a:t>
            </a:r>
            <a:endParaRPr lang="ru-RU" sz="2800" i="1" dirty="0">
              <a:solidFill>
                <a:schemeClr val="tx1"/>
              </a:solidFill>
              <a:latin typeface="Gill Sans Nova" panose="020B06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: скругленные углы 7">
            <a:extLst>
              <a:ext uri="{FF2B5EF4-FFF2-40B4-BE49-F238E27FC236}">
                <a16:creationId xmlns:a16="http://schemas.microsoft.com/office/drawing/2014/main" id="{8CA61B21-336E-4606-BF1C-34991A377F93}"/>
              </a:ext>
            </a:extLst>
          </p:cNvPr>
          <p:cNvSpPr/>
          <p:nvPr/>
        </p:nvSpPr>
        <p:spPr>
          <a:xfrm>
            <a:off x="201360" y="6674297"/>
            <a:ext cx="6455269" cy="2237215"/>
          </a:xfrm>
          <a:prstGeom prst="roundRect">
            <a:avLst>
              <a:gd name="adj" fmla="val 6782"/>
            </a:avLst>
          </a:prstGeom>
          <a:solidFill>
            <a:srgbClr val="FDFDFD">
              <a:alpha val="67843"/>
            </a:srgbClr>
          </a:soli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dirty="0">
              <a:solidFill>
                <a:schemeClr val="tx1"/>
              </a:solidFill>
              <a:latin typeface="Gill Sans Nova" panose="020B0602020104020203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F2B7B64-2DE2-4DFA-BF84-213775A52189}"/>
              </a:ext>
            </a:extLst>
          </p:cNvPr>
          <p:cNvSpPr txBox="1"/>
          <p:nvPr/>
        </p:nvSpPr>
        <p:spPr>
          <a:xfrm>
            <a:off x="519408" y="6707991"/>
            <a:ext cx="5819172" cy="21698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2000" dirty="0">
                <a:latin typeface="Gill Sans Nova Light" panose="020B0302020104020203" pitchFamily="34" charset="0"/>
              </a:rPr>
              <a:t>Выстраивайте с детьми доверительные отношения.</a:t>
            </a:r>
          </a:p>
          <a:p>
            <a:pPr marL="342900" indent="-34290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2000" dirty="0">
                <a:latin typeface="Gill Sans Nova Light" panose="020B0302020104020203" pitchFamily="34" charset="0"/>
              </a:rPr>
              <a:t>Проводите больше времени вместе с подростком.</a:t>
            </a:r>
          </a:p>
          <a:p>
            <a:pPr marL="342900" indent="-34290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2000" dirty="0">
                <a:latin typeface="Gill Sans Nova Light" panose="020B0302020104020203" pitchFamily="34" charset="0"/>
              </a:rPr>
              <a:t>Сформируйте полезные семейные привычки (например, прогулки).</a:t>
            </a:r>
          </a:p>
          <a:p>
            <a:pPr marL="342900" indent="-34290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2000" dirty="0">
                <a:latin typeface="Gill Sans Nova Light" panose="020B0302020104020203" pitchFamily="34" charset="0"/>
              </a:rPr>
              <a:t>Подавайте положительный пример.</a:t>
            </a:r>
          </a:p>
        </p:txBody>
      </p:sp>
    </p:spTree>
    <p:extLst>
      <p:ext uri="{BB962C8B-B14F-4D97-AF65-F5344CB8AC3E}">
        <p14:creationId xmlns:p14="http://schemas.microsoft.com/office/powerpoint/2010/main" val="220769347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3374</TotalTime>
  <Words>352</Words>
  <Application>Microsoft Office PowerPoint</Application>
  <PresentationFormat>Экран (4:3)</PresentationFormat>
  <Paragraphs>35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Gill Sans Nova</vt:lpstr>
      <vt:lpstr>Gill Sans Nova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Анна А Овчинникова</dc:creator>
  <cp:lastModifiedBy>Анна А Овчинникова</cp:lastModifiedBy>
  <cp:revision>57</cp:revision>
  <dcterms:created xsi:type="dcterms:W3CDTF">2024-03-26T06:09:31Z</dcterms:created>
  <dcterms:modified xsi:type="dcterms:W3CDTF">2024-04-11T04:45:08Z</dcterms:modified>
</cp:coreProperties>
</file>